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68" r:id="rId15"/>
    <p:sldId id="279" r:id="rId16"/>
    <p:sldId id="276" r:id="rId17"/>
    <p:sldId id="277" r:id="rId18"/>
    <p:sldId id="278"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94660"/>
  </p:normalViewPr>
  <p:slideViewPr>
    <p:cSldViewPr snapToGrid="0">
      <p:cViewPr varScale="1">
        <p:scale>
          <a:sx n="62" d="100"/>
          <a:sy n="62"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F0AE7-2565-4559-A3FA-B7CB2C6527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6342CB1-3CDE-450D-AC10-E3271105B84B}">
      <dgm:prSet/>
      <dgm:spPr/>
      <dgm:t>
        <a:bodyPr/>
        <a:lstStyle/>
        <a:p>
          <a:r>
            <a:rPr lang="en-US" dirty="0">
              <a:latin typeface="Algerian" panose="04020705040A02060702" pitchFamily="82" charset="0"/>
            </a:rPr>
            <a:t>$$$$$$$$$$</a:t>
          </a:r>
        </a:p>
      </dgm:t>
    </dgm:pt>
    <dgm:pt modelId="{E251F80D-CB5D-4178-8E1A-9F80DE69EB4A}" type="parTrans" cxnId="{DEB89DDD-66D6-445D-9E4C-ADCBD03ED24A}">
      <dgm:prSet/>
      <dgm:spPr/>
      <dgm:t>
        <a:bodyPr/>
        <a:lstStyle/>
        <a:p>
          <a:endParaRPr lang="en-US"/>
        </a:p>
      </dgm:t>
    </dgm:pt>
    <dgm:pt modelId="{60453895-C393-487C-B5D3-93E76A9779CD}" type="sibTrans" cxnId="{DEB89DDD-66D6-445D-9E4C-ADCBD03ED24A}">
      <dgm:prSet/>
      <dgm:spPr/>
      <dgm:t>
        <a:bodyPr/>
        <a:lstStyle/>
        <a:p>
          <a:endParaRPr lang="en-US"/>
        </a:p>
      </dgm:t>
    </dgm:pt>
    <dgm:pt modelId="{D6327C04-E237-40E6-BB9A-077A0C339B14}">
      <dgm:prSet/>
      <dgm:spPr/>
      <dgm:t>
        <a:bodyPr/>
        <a:lstStyle/>
        <a:p>
          <a:r>
            <a:rPr lang="en-US" dirty="0">
              <a:latin typeface="Amasis MT Pro Black" panose="02040A04050005020304" pitchFamily="18" charset="0"/>
            </a:rPr>
            <a:t>DOOR PRIZE</a:t>
          </a:r>
        </a:p>
      </dgm:t>
    </dgm:pt>
    <dgm:pt modelId="{32BC4A33-5AB0-4E75-87AB-025D7CFA3FC6}" type="parTrans" cxnId="{61FDAE49-DDE3-4944-ACE7-BF5CA137AF95}">
      <dgm:prSet/>
      <dgm:spPr/>
      <dgm:t>
        <a:bodyPr/>
        <a:lstStyle/>
        <a:p>
          <a:endParaRPr lang="en-US"/>
        </a:p>
      </dgm:t>
    </dgm:pt>
    <dgm:pt modelId="{E8FB08B0-3C40-4C2E-B8C3-8F8F46EE6F10}" type="sibTrans" cxnId="{61FDAE49-DDE3-4944-ACE7-BF5CA137AF95}">
      <dgm:prSet/>
      <dgm:spPr/>
      <dgm:t>
        <a:bodyPr/>
        <a:lstStyle/>
        <a:p>
          <a:endParaRPr lang="en-US"/>
        </a:p>
      </dgm:t>
    </dgm:pt>
    <dgm:pt modelId="{0D724FBD-BE1A-4A41-90FB-7B93EF7E56EA}">
      <dgm:prSet/>
      <dgm:spPr/>
      <dgm:t>
        <a:bodyPr/>
        <a:lstStyle/>
        <a:p>
          <a:r>
            <a:rPr lang="en-US" dirty="0">
              <a:latin typeface="Amasis MT Pro Black" panose="02040A04050005020304" pitchFamily="18" charset="0"/>
            </a:rPr>
            <a:t>DRAWING</a:t>
          </a:r>
        </a:p>
      </dgm:t>
    </dgm:pt>
    <dgm:pt modelId="{05BED1F3-63AB-4266-9D6A-9F6FD4BEA0EA}" type="parTrans" cxnId="{5D098BB1-D3FD-4688-A4AC-A912D87A2223}">
      <dgm:prSet/>
      <dgm:spPr/>
      <dgm:t>
        <a:bodyPr/>
        <a:lstStyle/>
        <a:p>
          <a:endParaRPr lang="en-US"/>
        </a:p>
      </dgm:t>
    </dgm:pt>
    <dgm:pt modelId="{269312DD-FAEF-4811-9E65-D254489E85B7}" type="sibTrans" cxnId="{5D098BB1-D3FD-4688-A4AC-A912D87A2223}">
      <dgm:prSet/>
      <dgm:spPr/>
      <dgm:t>
        <a:bodyPr/>
        <a:lstStyle/>
        <a:p>
          <a:endParaRPr lang="en-US"/>
        </a:p>
      </dgm:t>
    </dgm:pt>
    <dgm:pt modelId="{375CDA99-00C0-4F06-A1CB-763C1E7C7AC7}">
      <dgm:prSet/>
      <dgm:spPr/>
      <dgm:t>
        <a:bodyPr/>
        <a:lstStyle/>
        <a:p>
          <a:r>
            <a:rPr lang="en-US" dirty="0">
              <a:latin typeface="Algerian" panose="04020705040A02060702" pitchFamily="82" charset="0"/>
            </a:rPr>
            <a:t>$$$$$$$$$$</a:t>
          </a:r>
        </a:p>
      </dgm:t>
    </dgm:pt>
    <dgm:pt modelId="{370E2845-6EA2-4E10-8480-7873D279261D}" type="parTrans" cxnId="{5D40DCC9-6822-4C9C-94D6-625529907414}">
      <dgm:prSet/>
      <dgm:spPr/>
      <dgm:t>
        <a:bodyPr/>
        <a:lstStyle/>
        <a:p>
          <a:endParaRPr lang="en-US"/>
        </a:p>
      </dgm:t>
    </dgm:pt>
    <dgm:pt modelId="{620F1C66-C444-4D14-B60B-865CF3FD3202}" type="sibTrans" cxnId="{5D40DCC9-6822-4C9C-94D6-625529907414}">
      <dgm:prSet/>
      <dgm:spPr/>
      <dgm:t>
        <a:bodyPr/>
        <a:lstStyle/>
        <a:p>
          <a:endParaRPr lang="en-US"/>
        </a:p>
      </dgm:t>
    </dgm:pt>
    <dgm:pt modelId="{C425352A-00E2-4521-B196-212F170FCB55}" type="pres">
      <dgm:prSet presAssocID="{77AF0AE7-2565-4559-A3FA-B7CB2C652781}" presName="vert0" presStyleCnt="0">
        <dgm:presLayoutVars>
          <dgm:dir/>
          <dgm:animOne val="branch"/>
          <dgm:animLvl val="lvl"/>
        </dgm:presLayoutVars>
      </dgm:prSet>
      <dgm:spPr/>
    </dgm:pt>
    <dgm:pt modelId="{F9A3F5DB-F34B-4520-9C2E-DEF55E03B8D4}" type="pres">
      <dgm:prSet presAssocID="{46342CB1-3CDE-450D-AC10-E3271105B84B}" presName="thickLine" presStyleLbl="alignNode1" presStyleIdx="0" presStyleCnt="4"/>
      <dgm:spPr/>
    </dgm:pt>
    <dgm:pt modelId="{FD7FABBD-ED27-4162-8D02-FB8E69114532}" type="pres">
      <dgm:prSet presAssocID="{46342CB1-3CDE-450D-AC10-E3271105B84B}" presName="horz1" presStyleCnt="0"/>
      <dgm:spPr/>
    </dgm:pt>
    <dgm:pt modelId="{3611FFAA-7D6E-49A6-9F5E-DD73BA2B3F73}" type="pres">
      <dgm:prSet presAssocID="{46342CB1-3CDE-450D-AC10-E3271105B84B}" presName="tx1" presStyleLbl="revTx" presStyleIdx="0" presStyleCnt="4"/>
      <dgm:spPr/>
    </dgm:pt>
    <dgm:pt modelId="{1220C479-6165-4039-8203-36BD77C981B4}" type="pres">
      <dgm:prSet presAssocID="{46342CB1-3CDE-450D-AC10-E3271105B84B}" presName="vert1" presStyleCnt="0"/>
      <dgm:spPr/>
    </dgm:pt>
    <dgm:pt modelId="{78540089-7EE2-467D-9705-B5FB34D5A9D6}" type="pres">
      <dgm:prSet presAssocID="{D6327C04-E237-40E6-BB9A-077A0C339B14}" presName="thickLine" presStyleLbl="alignNode1" presStyleIdx="1" presStyleCnt="4"/>
      <dgm:spPr/>
    </dgm:pt>
    <dgm:pt modelId="{8B3BCF52-1C38-4266-B826-B2210998DB5A}" type="pres">
      <dgm:prSet presAssocID="{D6327C04-E237-40E6-BB9A-077A0C339B14}" presName="horz1" presStyleCnt="0"/>
      <dgm:spPr/>
    </dgm:pt>
    <dgm:pt modelId="{226676BC-41D8-46C2-954E-1F3F07D6422C}" type="pres">
      <dgm:prSet presAssocID="{D6327C04-E237-40E6-BB9A-077A0C339B14}" presName="tx1" presStyleLbl="revTx" presStyleIdx="1" presStyleCnt="4"/>
      <dgm:spPr/>
    </dgm:pt>
    <dgm:pt modelId="{1FD6EA26-53FB-467B-A5D3-03EFE2563EBD}" type="pres">
      <dgm:prSet presAssocID="{D6327C04-E237-40E6-BB9A-077A0C339B14}" presName="vert1" presStyleCnt="0"/>
      <dgm:spPr/>
    </dgm:pt>
    <dgm:pt modelId="{546ED5A5-D117-4083-8909-209BE894033E}" type="pres">
      <dgm:prSet presAssocID="{0D724FBD-BE1A-4A41-90FB-7B93EF7E56EA}" presName="thickLine" presStyleLbl="alignNode1" presStyleIdx="2" presStyleCnt="4"/>
      <dgm:spPr/>
    </dgm:pt>
    <dgm:pt modelId="{5390FF02-E143-4D40-8491-BF29D08F7B15}" type="pres">
      <dgm:prSet presAssocID="{0D724FBD-BE1A-4A41-90FB-7B93EF7E56EA}" presName="horz1" presStyleCnt="0"/>
      <dgm:spPr/>
    </dgm:pt>
    <dgm:pt modelId="{0577CE44-4515-44CD-8E30-696024650D18}" type="pres">
      <dgm:prSet presAssocID="{0D724FBD-BE1A-4A41-90FB-7B93EF7E56EA}" presName="tx1" presStyleLbl="revTx" presStyleIdx="2" presStyleCnt="4"/>
      <dgm:spPr/>
    </dgm:pt>
    <dgm:pt modelId="{CB635B84-F5B2-40A5-9A1D-6C44BEB74512}" type="pres">
      <dgm:prSet presAssocID="{0D724FBD-BE1A-4A41-90FB-7B93EF7E56EA}" presName="vert1" presStyleCnt="0"/>
      <dgm:spPr/>
    </dgm:pt>
    <dgm:pt modelId="{8B21D5B9-C868-412A-8604-B6D11A7B34F9}" type="pres">
      <dgm:prSet presAssocID="{375CDA99-00C0-4F06-A1CB-763C1E7C7AC7}" presName="thickLine" presStyleLbl="alignNode1" presStyleIdx="3" presStyleCnt="4"/>
      <dgm:spPr/>
    </dgm:pt>
    <dgm:pt modelId="{46EECEAA-8A2A-4C7F-94C7-B12126946214}" type="pres">
      <dgm:prSet presAssocID="{375CDA99-00C0-4F06-A1CB-763C1E7C7AC7}" presName="horz1" presStyleCnt="0"/>
      <dgm:spPr/>
    </dgm:pt>
    <dgm:pt modelId="{BEBA4E84-FBCA-4129-B0D1-1E41E2FAA3CF}" type="pres">
      <dgm:prSet presAssocID="{375CDA99-00C0-4F06-A1CB-763C1E7C7AC7}" presName="tx1" presStyleLbl="revTx" presStyleIdx="3" presStyleCnt="4"/>
      <dgm:spPr/>
    </dgm:pt>
    <dgm:pt modelId="{9B72A0B3-9901-4567-8779-1007DA242228}" type="pres">
      <dgm:prSet presAssocID="{375CDA99-00C0-4F06-A1CB-763C1E7C7AC7}" presName="vert1" presStyleCnt="0"/>
      <dgm:spPr/>
    </dgm:pt>
  </dgm:ptLst>
  <dgm:cxnLst>
    <dgm:cxn modelId="{61FDAE49-DDE3-4944-ACE7-BF5CA137AF95}" srcId="{77AF0AE7-2565-4559-A3FA-B7CB2C652781}" destId="{D6327C04-E237-40E6-BB9A-077A0C339B14}" srcOrd="1" destOrd="0" parTransId="{32BC4A33-5AB0-4E75-87AB-025D7CFA3FC6}" sibTransId="{E8FB08B0-3C40-4C2E-B8C3-8F8F46EE6F10}"/>
    <dgm:cxn modelId="{DFD7135A-354E-4FBA-98F1-821AC778BC62}" type="presOf" srcId="{77AF0AE7-2565-4559-A3FA-B7CB2C652781}" destId="{C425352A-00E2-4521-B196-212F170FCB55}" srcOrd="0" destOrd="0" presId="urn:microsoft.com/office/officeart/2008/layout/LinedList"/>
    <dgm:cxn modelId="{5D098BB1-D3FD-4688-A4AC-A912D87A2223}" srcId="{77AF0AE7-2565-4559-A3FA-B7CB2C652781}" destId="{0D724FBD-BE1A-4A41-90FB-7B93EF7E56EA}" srcOrd="2" destOrd="0" parTransId="{05BED1F3-63AB-4266-9D6A-9F6FD4BEA0EA}" sibTransId="{269312DD-FAEF-4811-9E65-D254489E85B7}"/>
    <dgm:cxn modelId="{F9FAEEC5-B87B-4EED-BC20-918CFA94C0AF}" type="presOf" srcId="{0D724FBD-BE1A-4A41-90FB-7B93EF7E56EA}" destId="{0577CE44-4515-44CD-8E30-696024650D18}" srcOrd="0" destOrd="0" presId="urn:microsoft.com/office/officeart/2008/layout/LinedList"/>
    <dgm:cxn modelId="{5D40DCC9-6822-4C9C-94D6-625529907414}" srcId="{77AF0AE7-2565-4559-A3FA-B7CB2C652781}" destId="{375CDA99-00C0-4F06-A1CB-763C1E7C7AC7}" srcOrd="3" destOrd="0" parTransId="{370E2845-6EA2-4E10-8480-7873D279261D}" sibTransId="{620F1C66-C444-4D14-B60B-865CF3FD3202}"/>
    <dgm:cxn modelId="{4DB88DD4-BEDC-4B2B-A69E-DBB5AD4BD93D}" type="presOf" srcId="{375CDA99-00C0-4F06-A1CB-763C1E7C7AC7}" destId="{BEBA4E84-FBCA-4129-B0D1-1E41E2FAA3CF}" srcOrd="0" destOrd="0" presId="urn:microsoft.com/office/officeart/2008/layout/LinedList"/>
    <dgm:cxn modelId="{285319D8-32DD-4BFD-903A-3D465D168C68}" type="presOf" srcId="{46342CB1-3CDE-450D-AC10-E3271105B84B}" destId="{3611FFAA-7D6E-49A6-9F5E-DD73BA2B3F73}" srcOrd="0" destOrd="0" presId="urn:microsoft.com/office/officeart/2008/layout/LinedList"/>
    <dgm:cxn modelId="{DEB89DDD-66D6-445D-9E4C-ADCBD03ED24A}" srcId="{77AF0AE7-2565-4559-A3FA-B7CB2C652781}" destId="{46342CB1-3CDE-450D-AC10-E3271105B84B}" srcOrd="0" destOrd="0" parTransId="{E251F80D-CB5D-4178-8E1A-9F80DE69EB4A}" sibTransId="{60453895-C393-487C-B5D3-93E76A9779CD}"/>
    <dgm:cxn modelId="{C173D5DF-2FD1-4F61-8991-A65DCDA9D676}" type="presOf" srcId="{D6327C04-E237-40E6-BB9A-077A0C339B14}" destId="{226676BC-41D8-46C2-954E-1F3F07D6422C}" srcOrd="0" destOrd="0" presId="urn:microsoft.com/office/officeart/2008/layout/LinedList"/>
    <dgm:cxn modelId="{008A3F43-5B65-46DA-9FE6-879F05692DAD}" type="presParOf" srcId="{C425352A-00E2-4521-B196-212F170FCB55}" destId="{F9A3F5DB-F34B-4520-9C2E-DEF55E03B8D4}" srcOrd="0" destOrd="0" presId="urn:microsoft.com/office/officeart/2008/layout/LinedList"/>
    <dgm:cxn modelId="{C270C10C-65A9-48E7-9395-E5DC10F11AB7}" type="presParOf" srcId="{C425352A-00E2-4521-B196-212F170FCB55}" destId="{FD7FABBD-ED27-4162-8D02-FB8E69114532}" srcOrd="1" destOrd="0" presId="urn:microsoft.com/office/officeart/2008/layout/LinedList"/>
    <dgm:cxn modelId="{7911D961-BD83-4961-8EEE-4848BCBC7A4A}" type="presParOf" srcId="{FD7FABBD-ED27-4162-8D02-FB8E69114532}" destId="{3611FFAA-7D6E-49A6-9F5E-DD73BA2B3F73}" srcOrd="0" destOrd="0" presId="urn:microsoft.com/office/officeart/2008/layout/LinedList"/>
    <dgm:cxn modelId="{7DC863C0-0E71-4D23-9846-74A57014CE6F}" type="presParOf" srcId="{FD7FABBD-ED27-4162-8D02-FB8E69114532}" destId="{1220C479-6165-4039-8203-36BD77C981B4}" srcOrd="1" destOrd="0" presId="urn:microsoft.com/office/officeart/2008/layout/LinedList"/>
    <dgm:cxn modelId="{5BF144F3-868D-4CBC-B6B9-87A13D17C831}" type="presParOf" srcId="{C425352A-00E2-4521-B196-212F170FCB55}" destId="{78540089-7EE2-467D-9705-B5FB34D5A9D6}" srcOrd="2" destOrd="0" presId="urn:microsoft.com/office/officeart/2008/layout/LinedList"/>
    <dgm:cxn modelId="{3ADF3ED9-49DC-4F40-8529-8255134B27B5}" type="presParOf" srcId="{C425352A-00E2-4521-B196-212F170FCB55}" destId="{8B3BCF52-1C38-4266-B826-B2210998DB5A}" srcOrd="3" destOrd="0" presId="urn:microsoft.com/office/officeart/2008/layout/LinedList"/>
    <dgm:cxn modelId="{E37C4D07-0626-43F5-83B8-F516463F6FF0}" type="presParOf" srcId="{8B3BCF52-1C38-4266-B826-B2210998DB5A}" destId="{226676BC-41D8-46C2-954E-1F3F07D6422C}" srcOrd="0" destOrd="0" presId="urn:microsoft.com/office/officeart/2008/layout/LinedList"/>
    <dgm:cxn modelId="{C04C669B-6531-4BE4-B674-CD3033BB85A4}" type="presParOf" srcId="{8B3BCF52-1C38-4266-B826-B2210998DB5A}" destId="{1FD6EA26-53FB-467B-A5D3-03EFE2563EBD}" srcOrd="1" destOrd="0" presId="urn:microsoft.com/office/officeart/2008/layout/LinedList"/>
    <dgm:cxn modelId="{E29EA3D9-9239-4E61-BF67-C0B8365F5B62}" type="presParOf" srcId="{C425352A-00E2-4521-B196-212F170FCB55}" destId="{546ED5A5-D117-4083-8909-209BE894033E}" srcOrd="4" destOrd="0" presId="urn:microsoft.com/office/officeart/2008/layout/LinedList"/>
    <dgm:cxn modelId="{0BEB7F96-8481-413D-BB6D-D1779A6C04D9}" type="presParOf" srcId="{C425352A-00E2-4521-B196-212F170FCB55}" destId="{5390FF02-E143-4D40-8491-BF29D08F7B15}" srcOrd="5" destOrd="0" presId="urn:microsoft.com/office/officeart/2008/layout/LinedList"/>
    <dgm:cxn modelId="{424238F2-23EB-4C8E-8618-2EA772C6E7FC}" type="presParOf" srcId="{5390FF02-E143-4D40-8491-BF29D08F7B15}" destId="{0577CE44-4515-44CD-8E30-696024650D18}" srcOrd="0" destOrd="0" presId="urn:microsoft.com/office/officeart/2008/layout/LinedList"/>
    <dgm:cxn modelId="{9A5746CC-E6DE-43A9-8D85-CF0619EF9AFF}" type="presParOf" srcId="{5390FF02-E143-4D40-8491-BF29D08F7B15}" destId="{CB635B84-F5B2-40A5-9A1D-6C44BEB74512}" srcOrd="1" destOrd="0" presId="urn:microsoft.com/office/officeart/2008/layout/LinedList"/>
    <dgm:cxn modelId="{3BF6FED2-653B-4747-9450-1768452FA36E}" type="presParOf" srcId="{C425352A-00E2-4521-B196-212F170FCB55}" destId="{8B21D5B9-C868-412A-8604-B6D11A7B34F9}" srcOrd="6" destOrd="0" presId="urn:microsoft.com/office/officeart/2008/layout/LinedList"/>
    <dgm:cxn modelId="{9BB6E738-5AB9-43DA-92E5-A76D05CCF403}" type="presParOf" srcId="{C425352A-00E2-4521-B196-212F170FCB55}" destId="{46EECEAA-8A2A-4C7F-94C7-B12126946214}" srcOrd="7" destOrd="0" presId="urn:microsoft.com/office/officeart/2008/layout/LinedList"/>
    <dgm:cxn modelId="{DBDDD4A1-8F57-4702-9C0E-ABF5193D8271}" type="presParOf" srcId="{46EECEAA-8A2A-4C7F-94C7-B12126946214}" destId="{BEBA4E84-FBCA-4129-B0D1-1E41E2FAA3CF}" srcOrd="0" destOrd="0" presId="urn:microsoft.com/office/officeart/2008/layout/LinedList"/>
    <dgm:cxn modelId="{8705909D-1416-4385-94C7-CC3EBCB3D359}" type="presParOf" srcId="{46EECEAA-8A2A-4C7F-94C7-B12126946214}" destId="{9B72A0B3-9901-4567-8779-1007DA2422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3F5DB-F34B-4520-9C2E-DEF55E03B8D4}">
      <dsp:nvSpPr>
        <dsp:cNvPr id="0" name=""/>
        <dsp:cNvSpPr/>
      </dsp:nvSpPr>
      <dsp:spPr>
        <a:xfrm>
          <a:off x="0" y="0"/>
          <a:ext cx="1095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1FFAA-7D6E-49A6-9F5E-DD73BA2B3F73}">
      <dsp:nvSpPr>
        <dsp:cNvPr id="0" name=""/>
        <dsp:cNvSpPr/>
      </dsp:nvSpPr>
      <dsp:spPr>
        <a:xfrm>
          <a:off x="0" y="0"/>
          <a:ext cx="10951779" cy="150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lgerian" panose="04020705040A02060702" pitchFamily="82" charset="0"/>
            </a:rPr>
            <a:t>$$$$$$$$$$</a:t>
          </a:r>
        </a:p>
      </dsp:txBody>
      <dsp:txXfrm>
        <a:off x="0" y="0"/>
        <a:ext cx="10951779" cy="1500410"/>
      </dsp:txXfrm>
    </dsp:sp>
    <dsp:sp modelId="{78540089-7EE2-467D-9705-B5FB34D5A9D6}">
      <dsp:nvSpPr>
        <dsp:cNvPr id="0" name=""/>
        <dsp:cNvSpPr/>
      </dsp:nvSpPr>
      <dsp:spPr>
        <a:xfrm>
          <a:off x="0" y="1500410"/>
          <a:ext cx="1095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676BC-41D8-46C2-954E-1F3F07D6422C}">
      <dsp:nvSpPr>
        <dsp:cNvPr id="0" name=""/>
        <dsp:cNvSpPr/>
      </dsp:nvSpPr>
      <dsp:spPr>
        <a:xfrm>
          <a:off x="0" y="1500410"/>
          <a:ext cx="10951779" cy="150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masis MT Pro Black" panose="02040A04050005020304" pitchFamily="18" charset="0"/>
            </a:rPr>
            <a:t>DOOR PRIZE</a:t>
          </a:r>
        </a:p>
      </dsp:txBody>
      <dsp:txXfrm>
        <a:off x="0" y="1500410"/>
        <a:ext cx="10951779" cy="1500410"/>
      </dsp:txXfrm>
    </dsp:sp>
    <dsp:sp modelId="{546ED5A5-D117-4083-8909-209BE894033E}">
      <dsp:nvSpPr>
        <dsp:cNvPr id="0" name=""/>
        <dsp:cNvSpPr/>
      </dsp:nvSpPr>
      <dsp:spPr>
        <a:xfrm>
          <a:off x="0" y="3000821"/>
          <a:ext cx="1095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7CE44-4515-44CD-8E30-696024650D18}">
      <dsp:nvSpPr>
        <dsp:cNvPr id="0" name=""/>
        <dsp:cNvSpPr/>
      </dsp:nvSpPr>
      <dsp:spPr>
        <a:xfrm>
          <a:off x="0" y="3000821"/>
          <a:ext cx="10951779" cy="150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masis MT Pro Black" panose="02040A04050005020304" pitchFamily="18" charset="0"/>
            </a:rPr>
            <a:t>DRAWING</a:t>
          </a:r>
        </a:p>
      </dsp:txBody>
      <dsp:txXfrm>
        <a:off x="0" y="3000821"/>
        <a:ext cx="10951779" cy="1500410"/>
      </dsp:txXfrm>
    </dsp:sp>
    <dsp:sp modelId="{8B21D5B9-C868-412A-8604-B6D11A7B34F9}">
      <dsp:nvSpPr>
        <dsp:cNvPr id="0" name=""/>
        <dsp:cNvSpPr/>
      </dsp:nvSpPr>
      <dsp:spPr>
        <a:xfrm>
          <a:off x="0" y="4501232"/>
          <a:ext cx="1095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A4E84-FBCA-4129-B0D1-1E41E2FAA3CF}">
      <dsp:nvSpPr>
        <dsp:cNvPr id="0" name=""/>
        <dsp:cNvSpPr/>
      </dsp:nvSpPr>
      <dsp:spPr>
        <a:xfrm>
          <a:off x="0" y="4501232"/>
          <a:ext cx="10951779" cy="150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lgerian" panose="04020705040A02060702" pitchFamily="82" charset="0"/>
            </a:rPr>
            <a:t>$$$$$$$$$$</a:t>
          </a:r>
        </a:p>
      </dsp:txBody>
      <dsp:txXfrm>
        <a:off x="0" y="4501232"/>
        <a:ext cx="10951779" cy="15004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itsme247.com/367/setup-steps/enrol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DC494-743B-4BA4-A99D-38083FEB0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6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7C19BD-3665-4B5A-BA53-873F0D7B2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ATAT CU_Logo_2021_Full Color">
            <a:extLst>
              <a:ext uri="{FF2B5EF4-FFF2-40B4-BE49-F238E27FC236}">
                <a16:creationId xmlns:a16="http://schemas.microsoft.com/office/drawing/2014/main" id="{094A8545-C7B3-A64E-E52D-D929918657EF}"/>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643467" y="839046"/>
            <a:ext cx="10905066" cy="5179907"/>
          </a:xfrm>
          <a:prstGeom prst="rect">
            <a:avLst/>
          </a:prstGeom>
        </p:spPr>
      </p:pic>
    </p:spTree>
    <p:extLst>
      <p:ext uri="{BB962C8B-B14F-4D97-AF65-F5344CB8AC3E}">
        <p14:creationId xmlns:p14="http://schemas.microsoft.com/office/powerpoint/2010/main" val="341721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B3FE1F-465D-4ECC-963E-411A6B9D0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F5F78A-2E17-423D-8913-F994DD012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social media profile&#10;&#10;Description automatically generated">
            <a:extLst>
              <a:ext uri="{FF2B5EF4-FFF2-40B4-BE49-F238E27FC236}">
                <a16:creationId xmlns:a16="http://schemas.microsoft.com/office/drawing/2014/main" id="{3A6670D5-1429-40CC-D337-3E8D7966BBE3}"/>
              </a:ext>
            </a:extLst>
          </p:cNvPr>
          <p:cNvPicPr>
            <a:picLocks noChangeAspect="1"/>
          </p:cNvPicPr>
          <p:nvPr/>
        </p:nvPicPr>
        <p:blipFill>
          <a:blip r:embed="rId3"/>
          <a:stretch>
            <a:fillRect/>
          </a:stretch>
        </p:blipFill>
        <p:spPr>
          <a:xfrm>
            <a:off x="643467" y="1384300"/>
            <a:ext cx="10905066" cy="4089399"/>
          </a:xfrm>
          <a:prstGeom prst="rect">
            <a:avLst/>
          </a:prstGeom>
        </p:spPr>
      </p:pic>
    </p:spTree>
    <p:extLst>
      <p:ext uri="{BB962C8B-B14F-4D97-AF65-F5344CB8AC3E}">
        <p14:creationId xmlns:p14="http://schemas.microsoft.com/office/powerpoint/2010/main" val="334371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FB52D6-E4D6-591F-214C-C0503C409091}"/>
              </a:ext>
            </a:extLst>
          </p:cNvPr>
          <p:cNvSpPr txBox="1"/>
          <p:nvPr/>
        </p:nvSpPr>
        <p:spPr>
          <a:xfrm>
            <a:off x="422787" y="88490"/>
            <a:ext cx="11218607" cy="6135975"/>
          </a:xfrm>
          <a:prstGeom prst="rect">
            <a:avLst/>
          </a:prstGeom>
          <a:noFill/>
        </p:spPr>
        <p:txBody>
          <a:bodyPr wrap="square">
            <a:spAutoFit/>
          </a:bodyPr>
          <a:lstStyle/>
          <a:p>
            <a:pPr marL="0" marR="0" algn="ctr">
              <a:lnSpc>
                <a:spcPct val="107000"/>
              </a:lnSpc>
              <a:spcBef>
                <a:spcPts val="0"/>
              </a:spcBef>
              <a:spcAft>
                <a:spcPts val="0"/>
              </a:spcAft>
            </a:pPr>
            <a:r>
              <a:rPr lang="en-US" sz="2800" b="1" dirty="0">
                <a:effectLst/>
                <a:latin typeface="Arial" panose="020B0604020202020204" pitchFamily="34" charset="0"/>
                <a:ea typeface="Aptos" panose="020B0004020202020204" pitchFamily="34" charset="0"/>
                <a:cs typeface="Times New Roman" panose="02020603050405020304" pitchFamily="18" charset="0"/>
              </a:rPr>
              <a:t>64th Annual Meeting Agenda</a:t>
            </a:r>
            <a:endParaRPr lang="en-US" sz="28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Arial" panose="020B0604020202020204" pitchFamily="34" charset="0"/>
                <a:ea typeface="Aptos" panose="020B0004020202020204" pitchFamily="34" charset="0"/>
                <a:cs typeface="Times New Roman" panose="02020603050405020304" pitchFamily="18" charset="0"/>
              </a:rPr>
              <a:t>July 23, 2025</a:t>
            </a:r>
          </a:p>
          <a:p>
            <a:pPr marL="0" marR="0" algn="ctr">
              <a:lnSpc>
                <a:spcPct val="107000"/>
              </a:lnSpc>
              <a:spcBef>
                <a:spcPts val="0"/>
              </a:spcBef>
              <a:spcAft>
                <a:spcPts val="0"/>
              </a:spcAft>
            </a:pP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Steve Forsythe - </a:t>
            </a:r>
            <a:r>
              <a:rPr lang="en-US" sz="2400" dirty="0">
                <a:effectLst/>
                <a:latin typeface="Arial" panose="020B0604020202020204" pitchFamily="34" charset="0"/>
                <a:ea typeface="Aptos" panose="020B0004020202020204" pitchFamily="34" charset="0"/>
                <a:cs typeface="Times New Roman" panose="02020603050405020304" pitchFamily="18" charset="0"/>
              </a:rPr>
              <a:t>Call meeting to order.</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Joe Lemmons</a:t>
            </a:r>
            <a:r>
              <a:rPr lang="en-US" sz="2400" b="1" dirty="0">
                <a:latin typeface="Arial" panose="020B0604020202020204" pitchFamily="34" charset="0"/>
                <a:ea typeface="Aptos" panose="020B0004020202020204" pitchFamily="34" charset="0"/>
                <a:cs typeface="Times New Roman" panose="02020603050405020304" pitchFamily="18" charset="0"/>
              </a:rPr>
              <a:t> - </a:t>
            </a:r>
            <a:r>
              <a:rPr lang="en-US" sz="2400" dirty="0">
                <a:effectLst/>
                <a:latin typeface="Arial" panose="020B0604020202020204" pitchFamily="34" charset="0"/>
                <a:ea typeface="Aptos" panose="020B0004020202020204" pitchFamily="34" charset="0"/>
                <a:cs typeface="Times New Roman" panose="02020603050405020304" pitchFamily="18" charset="0"/>
              </a:rPr>
              <a:t>Ascertain that a quorum is present.</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Joe Lemmons</a:t>
            </a:r>
            <a:r>
              <a:rPr lang="en-US" sz="2400" b="1" dirty="0">
                <a:latin typeface="Arial" panose="020B0604020202020204" pitchFamily="34" charset="0"/>
                <a:ea typeface="Aptos" panose="020B0004020202020204" pitchFamily="34" charset="0"/>
                <a:cs typeface="Times New Roman" panose="02020603050405020304" pitchFamily="18" charset="0"/>
              </a:rPr>
              <a:t> - </a:t>
            </a:r>
            <a:r>
              <a:rPr lang="en-US" sz="2400" dirty="0">
                <a:effectLst/>
                <a:latin typeface="Arial" panose="020B0604020202020204" pitchFamily="34" charset="0"/>
                <a:ea typeface="Aptos" panose="020B0004020202020204" pitchFamily="34" charset="0"/>
                <a:cs typeface="Times New Roman" panose="02020603050405020304" pitchFamily="18" charset="0"/>
              </a:rPr>
              <a:t>Appoint Recording Secretary, Beverley Schroedter</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Don Henson</a:t>
            </a:r>
            <a:r>
              <a:rPr lang="en-US" sz="2400" b="1" dirty="0">
                <a:latin typeface="Arial" panose="020B0604020202020204" pitchFamily="34" charset="0"/>
                <a:ea typeface="Aptos" panose="020B0004020202020204" pitchFamily="34" charset="0"/>
                <a:cs typeface="Times New Roman" panose="02020603050405020304" pitchFamily="18" charset="0"/>
              </a:rPr>
              <a:t> - </a:t>
            </a:r>
            <a:r>
              <a:rPr lang="en-US" sz="2400" dirty="0">
                <a:effectLst/>
                <a:latin typeface="Arial" panose="020B0604020202020204" pitchFamily="34" charset="0"/>
                <a:ea typeface="Aptos" panose="020B0004020202020204" pitchFamily="34" charset="0"/>
                <a:cs typeface="Times New Roman" panose="02020603050405020304" pitchFamily="18" charset="0"/>
              </a:rPr>
              <a:t>Invocation</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Steve Forsythe</a:t>
            </a:r>
            <a:r>
              <a:rPr lang="en-US" sz="2400" b="1" dirty="0">
                <a:latin typeface="Arial" panose="020B0604020202020204" pitchFamily="34" charset="0"/>
                <a:ea typeface="Aptos" panose="020B0004020202020204" pitchFamily="34" charset="0"/>
                <a:cs typeface="Times New Roman" panose="02020603050405020304" pitchFamily="18" charset="0"/>
              </a:rPr>
              <a:t> - </a:t>
            </a:r>
            <a:r>
              <a:rPr lang="en-US" sz="2400" dirty="0">
                <a:effectLst/>
                <a:latin typeface="Arial" panose="020B0604020202020204" pitchFamily="34" charset="0"/>
                <a:ea typeface="Aptos" panose="020B0004020202020204" pitchFamily="34" charset="0"/>
                <a:cs typeface="Times New Roman" panose="02020603050405020304" pitchFamily="18" charset="0"/>
              </a:rPr>
              <a:t>Welcome Message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Steve Forsythe</a:t>
            </a:r>
            <a:r>
              <a:rPr lang="en-US" sz="2400" b="1" dirty="0">
                <a:latin typeface="Arial" panose="020B0604020202020204" pitchFamily="34" charset="0"/>
                <a:ea typeface="Aptos" panose="020B0004020202020204" pitchFamily="34" charset="0"/>
                <a:cs typeface="Times New Roman" panose="02020603050405020304" pitchFamily="18" charset="0"/>
              </a:rPr>
              <a:t> - </a:t>
            </a:r>
            <a:r>
              <a:rPr lang="en-US" sz="2400" dirty="0">
                <a:effectLst/>
                <a:latin typeface="Arial" panose="020B0604020202020204" pitchFamily="34" charset="0"/>
                <a:ea typeface="Aptos" panose="020B0004020202020204" pitchFamily="34" charset="0"/>
                <a:cs typeface="Times New Roman" panose="02020603050405020304" pitchFamily="18" charset="0"/>
              </a:rPr>
              <a:t>Reading and approval of the 2024 annual meeting minutes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Meredith Hartmann - </a:t>
            </a:r>
            <a:r>
              <a:rPr lang="en-US" sz="2400" dirty="0">
                <a:effectLst/>
                <a:latin typeface="Arial" panose="020B0604020202020204" pitchFamily="34" charset="0"/>
                <a:ea typeface="Aptos" panose="020B0004020202020204" pitchFamily="34" charset="0"/>
                <a:cs typeface="Times New Roman" panose="02020603050405020304" pitchFamily="18" charset="0"/>
              </a:rPr>
              <a:t>CEO’s report/2024 Financials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Elections</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Steve Forsythe &amp; Beverley Schroedter - </a:t>
            </a:r>
            <a:r>
              <a:rPr lang="en-US" sz="2400" dirty="0">
                <a:effectLst/>
                <a:latin typeface="Arial" panose="020B0604020202020204" pitchFamily="34" charset="0"/>
                <a:ea typeface="Aptos" panose="020B0004020202020204" pitchFamily="34" charset="0"/>
                <a:cs typeface="Times New Roman" panose="02020603050405020304" pitchFamily="18" charset="0"/>
              </a:rPr>
              <a:t>Door prizes</a:t>
            </a:r>
          </a:p>
          <a:p>
            <a:pPr marL="285750" marR="0" indent="-285750">
              <a:lnSpc>
                <a:spcPct val="107000"/>
              </a:lnSpc>
              <a:spcBef>
                <a:spcPts val="0"/>
              </a:spcBef>
              <a:spcAft>
                <a:spcPts val="800"/>
              </a:spcAft>
              <a:buFont typeface="Arial" panose="020B0604020202020204" pitchFamily="34" charset="0"/>
              <a:buChar char="•"/>
            </a:pPr>
            <a:r>
              <a:rPr lang="en-US" sz="2400" b="1" dirty="0">
                <a:effectLst/>
                <a:latin typeface="Arial" panose="020B0604020202020204" pitchFamily="34" charset="0"/>
                <a:ea typeface="Aptos" panose="020B0004020202020204" pitchFamily="34" charset="0"/>
                <a:cs typeface="Times New Roman" panose="02020603050405020304" pitchFamily="18" charset="0"/>
              </a:rPr>
              <a:t>Steve Forsythe</a:t>
            </a:r>
            <a:r>
              <a:rPr lang="en-US" sz="2400" b="1" dirty="0">
                <a:latin typeface="Arial" panose="020B0604020202020204" pitchFamily="34" charset="0"/>
                <a:ea typeface="Aptos" panose="020B0004020202020204" pitchFamily="34" charset="0"/>
                <a:cs typeface="Times New Roman" panose="02020603050405020304" pitchFamily="18" charset="0"/>
              </a:rPr>
              <a:t> - </a:t>
            </a:r>
            <a:r>
              <a:rPr lang="en-US" sz="2400" dirty="0">
                <a:effectLst/>
                <a:latin typeface="Arial" panose="020B0604020202020204" pitchFamily="34" charset="0"/>
                <a:ea typeface="Aptos" panose="020B0004020202020204" pitchFamily="34" charset="0"/>
                <a:cs typeface="Times New Roman" panose="02020603050405020304" pitchFamily="18" charset="0"/>
              </a:rPr>
              <a:t>Adjournment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0526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32DB4-6C37-2BBC-2C88-9D460BCD282D}"/>
              </a:ext>
            </a:extLst>
          </p:cNvPr>
          <p:cNvSpPr txBox="1"/>
          <p:nvPr/>
        </p:nvSpPr>
        <p:spPr>
          <a:xfrm>
            <a:off x="154113" y="41096"/>
            <a:ext cx="12037888" cy="6555641"/>
          </a:xfrm>
          <a:prstGeom prst="rect">
            <a:avLst/>
          </a:prstGeom>
          <a:noFill/>
        </p:spPr>
        <p:txBody>
          <a:bodyPr wrap="square" rtlCol="0">
            <a:spAutoFit/>
          </a:bodyPr>
          <a:lstStyle/>
          <a:p>
            <a:pPr algn="ctr"/>
            <a:r>
              <a:rPr lang="en-US" sz="2000" b="1" dirty="0"/>
              <a:t>VATAT Credit Union</a:t>
            </a:r>
          </a:p>
          <a:p>
            <a:pPr algn="ctr"/>
            <a:r>
              <a:rPr lang="en-US" sz="2000" b="1" dirty="0"/>
              <a:t>Annual Meeting Minutes</a:t>
            </a:r>
          </a:p>
          <a:p>
            <a:pPr algn="ctr"/>
            <a:r>
              <a:rPr lang="en-US" sz="2000" b="1" dirty="0"/>
              <a:t>July 24, 2024 * Dallas, TX</a:t>
            </a:r>
          </a:p>
          <a:p>
            <a:pPr marL="0" marR="0" algn="ctr">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t>Steve Forsythe called the meeting to order at 12:15 PM. </a:t>
            </a:r>
          </a:p>
          <a:p>
            <a:r>
              <a:rPr lang="en-US" sz="2000" b="1" dirty="0"/>
              <a:t> </a:t>
            </a:r>
            <a:endParaRPr lang="en-US" sz="2000" dirty="0"/>
          </a:p>
          <a:p>
            <a:r>
              <a:rPr lang="en-US" sz="2000" dirty="0"/>
              <a:t>Joe Lemmons ascertained that a quorum was present.  </a:t>
            </a:r>
          </a:p>
          <a:p>
            <a:r>
              <a:rPr lang="en-US" sz="2000" dirty="0"/>
              <a:t> </a:t>
            </a:r>
          </a:p>
          <a:p>
            <a:r>
              <a:rPr lang="en-US" sz="2000" b="1" dirty="0"/>
              <a:t>Invocation</a:t>
            </a:r>
            <a:endParaRPr lang="en-US" sz="2000" dirty="0"/>
          </a:p>
          <a:p>
            <a:r>
              <a:rPr lang="en-US" sz="2000" dirty="0"/>
              <a:t>	Don Henson gave the invocation.</a:t>
            </a:r>
          </a:p>
          <a:p>
            <a:r>
              <a:rPr lang="en-US" sz="2000" dirty="0"/>
              <a:t> </a:t>
            </a:r>
          </a:p>
          <a:p>
            <a:r>
              <a:rPr lang="en-US" sz="2000" b="1" dirty="0"/>
              <a:t>Welcome</a:t>
            </a:r>
            <a:endParaRPr lang="en-US" sz="2000" dirty="0"/>
          </a:p>
          <a:p>
            <a:r>
              <a:rPr lang="en-US" sz="2000" dirty="0"/>
              <a:t>	Steve Forsythe welcomed everyone to the meeting.  He introduced our CEO Meredith Hartmann and the rest of the board members. </a:t>
            </a:r>
          </a:p>
          <a:p>
            <a:r>
              <a:rPr lang="en-US" sz="2000" dirty="0"/>
              <a:t> </a:t>
            </a:r>
          </a:p>
          <a:p>
            <a:r>
              <a:rPr lang="en-US" sz="2000" b="1" dirty="0"/>
              <a:t>Reading of the Minutes</a:t>
            </a:r>
            <a:endParaRPr lang="en-US" sz="2000" dirty="0"/>
          </a:p>
          <a:p>
            <a:r>
              <a:rPr lang="en-US" sz="2000" dirty="0"/>
              <a:t>	Joe Lemmons moved and Steve Forsythe seconded that Beverley Schroedter would be recording secretary during the meeting.</a:t>
            </a:r>
          </a:p>
          <a:p>
            <a:r>
              <a:rPr lang="en-US" sz="2000" b="1" dirty="0"/>
              <a:t>	</a:t>
            </a:r>
            <a:r>
              <a:rPr lang="en-US" sz="2000" dirty="0"/>
              <a:t>Steve Forsythe read the minutes from 2023 annual meeting &amp; reported that the credit union received annual audits and were found to be following all state regulations and received feedback that the credit union continues to be financially sound and in good standing.  Minutes were approved by general consent.</a:t>
            </a:r>
          </a:p>
        </p:txBody>
      </p:sp>
    </p:spTree>
    <p:extLst>
      <p:ext uri="{BB962C8B-B14F-4D97-AF65-F5344CB8AC3E}">
        <p14:creationId xmlns:p14="http://schemas.microsoft.com/office/powerpoint/2010/main" val="65411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32DB4-6C37-2BBC-2C88-9D460BCD282D}"/>
              </a:ext>
            </a:extLst>
          </p:cNvPr>
          <p:cNvSpPr txBox="1"/>
          <p:nvPr/>
        </p:nvSpPr>
        <p:spPr>
          <a:xfrm>
            <a:off x="653845" y="754989"/>
            <a:ext cx="10884310" cy="5632311"/>
          </a:xfrm>
          <a:prstGeom prst="rect">
            <a:avLst/>
          </a:prstGeom>
          <a:noFill/>
        </p:spPr>
        <p:txBody>
          <a:bodyPr wrap="square" rtlCol="0">
            <a:spAutoFit/>
          </a:bodyPr>
          <a:lstStyle/>
          <a:p>
            <a:r>
              <a:rPr lang="en-US" sz="2000" b="1" dirty="0"/>
              <a:t>President/Treasurer Report</a:t>
            </a:r>
            <a:endParaRPr lang="en-US" sz="2000" dirty="0"/>
          </a:p>
          <a:p>
            <a:r>
              <a:rPr lang="en-US" sz="2000" b="1" dirty="0"/>
              <a:t>	</a:t>
            </a:r>
            <a:r>
              <a:rPr lang="en-US" sz="2000" dirty="0"/>
              <a:t>Meredith Hartmann went over the financials of the credit union as of December 2023. The net income for 2023 was $173,157.  Dividends paid to members was $97,140.  Total loans to members were $9,287,675.  The credit union will continue providing loans and other products and services to members to maintain steady growth. </a:t>
            </a:r>
          </a:p>
          <a:p>
            <a:r>
              <a:rPr lang="en-US" sz="2000" dirty="0"/>
              <a:t> </a:t>
            </a:r>
          </a:p>
          <a:p>
            <a:r>
              <a:rPr lang="en-US" sz="2000" b="1" dirty="0"/>
              <a:t>Nominating Committee Report</a:t>
            </a:r>
            <a:endParaRPr lang="en-US" sz="2000" dirty="0"/>
          </a:p>
          <a:p>
            <a:r>
              <a:rPr lang="en-US" sz="2000" dirty="0"/>
              <a:t>	Beverley Schroedter, appointed as the Chairman of the committee.  Gary Adams &amp; Don Henson were on the committee. The committee announced that there were three positions open, and three candidates were presented and introduced. The floor was open to nominations – there were no nominations from the floor. The candidates were approved and appointed by general consent.</a:t>
            </a:r>
          </a:p>
          <a:p>
            <a:r>
              <a:rPr lang="en-US" sz="2000" b="1" dirty="0"/>
              <a:t> </a:t>
            </a:r>
            <a:endParaRPr lang="en-US" sz="2000" dirty="0"/>
          </a:p>
          <a:p>
            <a:r>
              <a:rPr lang="en-US" sz="2000" b="1" dirty="0"/>
              <a:t>Door Prizes</a:t>
            </a:r>
            <a:endParaRPr lang="en-US" sz="2000" dirty="0"/>
          </a:p>
          <a:p>
            <a:r>
              <a:rPr lang="en-US" sz="2000" dirty="0"/>
              <a:t>	Garrett Schatte &amp; Beverley Schroedter conducted the 2024 door prize drawing and awarded the cash door prizes – 5 @ $50, 5 @ $100 &amp; 5 Payday Candy Bars</a:t>
            </a:r>
          </a:p>
          <a:p>
            <a:r>
              <a:rPr lang="en-US" sz="2000" dirty="0"/>
              <a:t> </a:t>
            </a:r>
          </a:p>
          <a:p>
            <a:r>
              <a:rPr lang="en-US" sz="2000" b="1" dirty="0"/>
              <a:t>Adjournment</a:t>
            </a:r>
            <a:endParaRPr lang="en-US" sz="2000" dirty="0"/>
          </a:p>
          <a:p>
            <a:r>
              <a:rPr lang="en-US" sz="2000" dirty="0"/>
              <a:t>	Steve Forsythe adjourned and dismissed at 12:58PM.</a:t>
            </a:r>
          </a:p>
        </p:txBody>
      </p:sp>
    </p:spTree>
    <p:extLst>
      <p:ext uri="{BB962C8B-B14F-4D97-AF65-F5344CB8AC3E}">
        <p14:creationId xmlns:p14="http://schemas.microsoft.com/office/powerpoint/2010/main" val="201067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1AA4CA3-A092-C2AA-435B-AD24991569CD}"/>
              </a:ext>
            </a:extLst>
          </p:cNvPr>
          <p:cNvGraphicFramePr>
            <a:graphicFrameLocks noGrp="1"/>
          </p:cNvGraphicFramePr>
          <p:nvPr>
            <p:extLst>
              <p:ext uri="{D42A27DB-BD31-4B8C-83A1-F6EECF244321}">
                <p14:modId xmlns:p14="http://schemas.microsoft.com/office/powerpoint/2010/main" val="3455881181"/>
              </p:ext>
            </p:extLst>
          </p:nvPr>
        </p:nvGraphicFramePr>
        <p:xfrm>
          <a:off x="3411020" y="20552"/>
          <a:ext cx="5373384" cy="6828913"/>
        </p:xfrm>
        <a:graphic>
          <a:graphicData uri="http://schemas.openxmlformats.org/drawingml/2006/table">
            <a:tbl>
              <a:tblPr firstRow="1" firstCol="1" bandRow="1">
                <a:tableStyleId>{2D5ABB26-0587-4C30-8999-92F81FD0307C}</a:tableStyleId>
              </a:tblPr>
              <a:tblGrid>
                <a:gridCol w="3705870">
                  <a:extLst>
                    <a:ext uri="{9D8B030D-6E8A-4147-A177-3AD203B41FA5}">
                      <a16:colId xmlns:a16="http://schemas.microsoft.com/office/drawing/2014/main" val="982217928"/>
                    </a:ext>
                  </a:extLst>
                </a:gridCol>
                <a:gridCol w="1667514">
                  <a:extLst>
                    <a:ext uri="{9D8B030D-6E8A-4147-A177-3AD203B41FA5}">
                      <a16:colId xmlns:a16="http://schemas.microsoft.com/office/drawing/2014/main" val="3652561955"/>
                    </a:ext>
                  </a:extLst>
                </a:gridCol>
              </a:tblGrid>
              <a:tr h="299611">
                <a:tc gridSpan="2">
                  <a:txBody>
                    <a:bodyPr/>
                    <a:lstStyle/>
                    <a:p>
                      <a:pPr marL="0" marR="0" algn="ctr">
                        <a:lnSpc>
                          <a:spcPct val="115000"/>
                        </a:lnSpc>
                        <a:spcAft>
                          <a:spcPts val="800"/>
                        </a:spcAft>
                        <a:buNone/>
                      </a:pPr>
                      <a:r>
                        <a:rPr lang="en-US" sz="2000" b="1" kern="0" dirty="0">
                          <a:effectLst/>
                          <a:latin typeface="Arial Narrow" panose="020B0606020202030204" pitchFamily="34" charset="0"/>
                        </a:rPr>
                        <a:t>2024 DECEMBER FINANCIALS</a:t>
                      </a:r>
                      <a:endParaRPr lang="en-US" sz="2000" b="1"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hMerge="1">
                  <a:txBody>
                    <a:bodyPr/>
                    <a:lstStyle/>
                    <a:p>
                      <a:endParaRPr lang="en-US"/>
                    </a:p>
                  </a:txBody>
                  <a:tcPr/>
                </a:tc>
                <a:extLst>
                  <a:ext uri="{0D108BD9-81ED-4DB2-BD59-A6C34878D82A}">
                    <a16:rowId xmlns:a16="http://schemas.microsoft.com/office/drawing/2014/main" val="3409891242"/>
                  </a:ext>
                </a:extLst>
              </a:tr>
              <a:tr h="196548">
                <a:tc>
                  <a:txBody>
                    <a:bodyPr/>
                    <a:lstStyle/>
                    <a:p>
                      <a:pPr algn="l">
                        <a:lnSpc>
                          <a:spcPct val="115000"/>
                        </a:lnSpc>
                        <a:buNone/>
                      </a:pPr>
                      <a:endParaRPr lang="en-US" sz="900" kern="100" dirty="0">
                        <a:effectLst/>
                        <a:latin typeface="Arial Narrow" panose="020B0606020202030204" pitchFamily="34" charset="0"/>
                      </a:endParaRPr>
                    </a:p>
                  </a:txBody>
                  <a:tcPr marL="51722" marR="51722" marT="0" marB="0" anchor="b"/>
                </a:tc>
                <a:tc>
                  <a:txBody>
                    <a:bodyPr/>
                    <a:lstStyle/>
                    <a:p>
                      <a:pPr algn="l">
                        <a:lnSpc>
                          <a:spcPct val="115000"/>
                        </a:lnSpc>
                        <a:buNone/>
                      </a:pPr>
                      <a:endParaRPr lang="en-US" sz="900" kern="100">
                        <a:effectLst/>
                        <a:latin typeface="Arial Narrow" panose="020B0606020202030204" pitchFamily="34" charset="0"/>
                      </a:endParaRPr>
                    </a:p>
                  </a:txBody>
                  <a:tcPr marL="51722" marR="51722" marT="0" marB="0" anchor="b"/>
                </a:tc>
                <a:extLst>
                  <a:ext uri="{0D108BD9-81ED-4DB2-BD59-A6C34878D82A}">
                    <a16:rowId xmlns:a16="http://schemas.microsoft.com/office/drawing/2014/main" val="2942467484"/>
                  </a:ext>
                </a:extLst>
              </a:tr>
              <a:tr h="306517">
                <a:tc>
                  <a:txBody>
                    <a:bodyPr/>
                    <a:lstStyle/>
                    <a:p>
                      <a:pPr marL="0" marR="0" algn="l">
                        <a:lnSpc>
                          <a:spcPct val="115000"/>
                        </a:lnSpc>
                        <a:spcAft>
                          <a:spcPts val="800"/>
                        </a:spcAft>
                        <a:buNone/>
                      </a:pPr>
                      <a:r>
                        <a:rPr lang="en-US" sz="1800" b="1" kern="0" dirty="0">
                          <a:effectLst/>
                          <a:latin typeface="Arial Narrow" panose="020B0606020202030204" pitchFamily="34" charset="0"/>
                        </a:rPr>
                        <a:t>Statement of Income and Expense</a:t>
                      </a:r>
                      <a:endParaRPr lang="en-US" sz="1200" b="1"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algn="l">
                        <a:lnSpc>
                          <a:spcPct val="115000"/>
                        </a:lnSpc>
                        <a:buNone/>
                      </a:pPr>
                      <a:endParaRPr lang="en-US" sz="1400" kern="100">
                        <a:effectLst/>
                        <a:latin typeface="Arial Narrow" panose="020B0606020202030204" pitchFamily="34" charset="0"/>
                      </a:endParaRPr>
                    </a:p>
                  </a:txBody>
                  <a:tcPr marL="51722" marR="51722" marT="0" marB="0" anchor="b"/>
                </a:tc>
                <a:extLst>
                  <a:ext uri="{0D108BD9-81ED-4DB2-BD59-A6C34878D82A}">
                    <a16:rowId xmlns:a16="http://schemas.microsoft.com/office/drawing/2014/main" val="1872189489"/>
                  </a:ext>
                </a:extLst>
              </a:tr>
              <a:tr h="215077">
                <a:tc>
                  <a:txBody>
                    <a:bodyPr/>
                    <a:lstStyle/>
                    <a:p>
                      <a:pPr algn="l">
                        <a:lnSpc>
                          <a:spcPct val="115000"/>
                        </a:lnSpc>
                        <a:buNone/>
                      </a:pPr>
                      <a:endParaRPr lang="en-US" sz="1400" kern="100" dirty="0">
                        <a:effectLst/>
                        <a:latin typeface="Arial Narrow" panose="020B0606020202030204" pitchFamily="34" charset="0"/>
                      </a:endParaRPr>
                    </a:p>
                  </a:txBody>
                  <a:tcPr marL="51722" marR="51722" marT="0" marB="0" anchor="b"/>
                </a:tc>
                <a:tc>
                  <a:txBody>
                    <a:bodyPr/>
                    <a:lstStyle/>
                    <a:p>
                      <a:pPr algn="l">
                        <a:lnSpc>
                          <a:spcPct val="115000"/>
                        </a:lnSpc>
                        <a:buNone/>
                      </a:pPr>
                      <a:endParaRPr lang="en-US" sz="1400" kern="100">
                        <a:effectLst/>
                        <a:latin typeface="Arial Narrow" panose="020B0606020202030204" pitchFamily="34" charset="0"/>
                      </a:endParaRPr>
                    </a:p>
                  </a:txBody>
                  <a:tcPr marL="51722" marR="51722" marT="0" marB="0" anchor="b"/>
                </a:tc>
                <a:extLst>
                  <a:ext uri="{0D108BD9-81ED-4DB2-BD59-A6C34878D82A}">
                    <a16:rowId xmlns:a16="http://schemas.microsoft.com/office/drawing/2014/main" val="4185506139"/>
                  </a:ext>
                </a:extLst>
              </a:tr>
              <a:tr h="214610">
                <a:tc>
                  <a:txBody>
                    <a:bodyPr/>
                    <a:lstStyle/>
                    <a:p>
                      <a:pPr marL="0" marR="0" algn="l">
                        <a:lnSpc>
                          <a:spcPct val="115000"/>
                        </a:lnSpc>
                        <a:spcAft>
                          <a:spcPts val="800"/>
                        </a:spcAft>
                        <a:buNone/>
                      </a:pPr>
                      <a:r>
                        <a:rPr lang="en-US" sz="1400" kern="0">
                          <a:effectLst/>
                          <a:latin typeface="Arial Narrow" panose="020B0606020202030204" pitchFamily="34" charset="0"/>
                        </a:rPr>
                        <a:t>Operating Income</a:t>
                      </a:r>
                      <a:endParaRPr lang="en-US"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672,763 </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1652365130"/>
                  </a:ext>
                </a:extLst>
              </a:tr>
              <a:tr h="214610">
                <a:tc>
                  <a:txBody>
                    <a:bodyPr/>
                    <a:lstStyle/>
                    <a:p>
                      <a:pPr marL="0" marR="0" algn="l">
                        <a:lnSpc>
                          <a:spcPct val="115000"/>
                        </a:lnSpc>
                        <a:spcAft>
                          <a:spcPts val="800"/>
                        </a:spcAft>
                        <a:buNone/>
                      </a:pPr>
                      <a:r>
                        <a:rPr lang="en-US" sz="1400" kern="0">
                          <a:effectLst/>
                          <a:latin typeface="Arial Narrow" panose="020B0606020202030204" pitchFamily="34" charset="0"/>
                        </a:rPr>
                        <a:t>Other Operating Gain or (loss)</a:t>
                      </a:r>
                      <a:endParaRPr lang="en-US"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   </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3515771026"/>
                  </a:ext>
                </a:extLst>
              </a:tr>
              <a:tr h="214610">
                <a:tc>
                  <a:txBody>
                    <a:bodyPr/>
                    <a:lstStyle/>
                    <a:p>
                      <a:pPr marL="0" marR="0" algn="l">
                        <a:lnSpc>
                          <a:spcPct val="115000"/>
                        </a:lnSpc>
                        <a:spcAft>
                          <a:spcPts val="800"/>
                        </a:spcAft>
                        <a:buNone/>
                      </a:pPr>
                      <a:r>
                        <a:rPr lang="en-US" sz="1400" kern="0" dirty="0">
                          <a:effectLst/>
                          <a:latin typeface="Arial Narrow" panose="020B0606020202030204" pitchFamily="34" charset="0"/>
                        </a:rPr>
                        <a:t>Operating Expenses</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430,042 </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713866448"/>
                  </a:ext>
                </a:extLst>
              </a:tr>
              <a:tr h="214610">
                <a:tc>
                  <a:txBody>
                    <a:bodyPr/>
                    <a:lstStyle/>
                    <a:p>
                      <a:pPr marL="0" marR="0" algn="l">
                        <a:lnSpc>
                          <a:spcPct val="115000"/>
                        </a:lnSpc>
                        <a:spcAft>
                          <a:spcPts val="800"/>
                        </a:spcAft>
                        <a:buNone/>
                      </a:pPr>
                      <a:r>
                        <a:rPr lang="en-US" sz="1400" kern="0" dirty="0">
                          <a:effectLst/>
                          <a:latin typeface="Arial Narrow" panose="020B0606020202030204" pitchFamily="34" charset="0"/>
                        </a:rPr>
                        <a:t>Net Income From Operations</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242,721 </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483274073"/>
                  </a:ext>
                </a:extLst>
              </a:tr>
              <a:tr h="215077">
                <a:tc>
                  <a:txBody>
                    <a:bodyPr/>
                    <a:lstStyle/>
                    <a:p>
                      <a:pPr algn="l">
                        <a:lnSpc>
                          <a:spcPct val="115000"/>
                        </a:lnSpc>
                        <a:buNone/>
                      </a:pPr>
                      <a:endParaRPr lang="en-US" sz="1400" kern="100">
                        <a:effectLst/>
                        <a:latin typeface="Arial Narrow" panose="020B0606020202030204" pitchFamily="34" charset="0"/>
                      </a:endParaRPr>
                    </a:p>
                  </a:txBody>
                  <a:tcPr marL="51722" marR="51722" marT="0" marB="0" anchor="b"/>
                </a:tc>
                <a:tc>
                  <a:txBody>
                    <a:bodyPr/>
                    <a:lstStyle/>
                    <a:p>
                      <a:pPr algn="l">
                        <a:lnSpc>
                          <a:spcPct val="115000"/>
                        </a:lnSpc>
                        <a:buNone/>
                      </a:pPr>
                      <a:endParaRPr lang="en-US" sz="1400" kern="100" dirty="0">
                        <a:effectLst/>
                        <a:latin typeface="Arial Narrow" panose="020B0606020202030204" pitchFamily="34" charset="0"/>
                      </a:endParaRPr>
                    </a:p>
                  </a:txBody>
                  <a:tcPr marL="51722" marR="51722" marT="0" marB="0" anchor="b"/>
                </a:tc>
                <a:extLst>
                  <a:ext uri="{0D108BD9-81ED-4DB2-BD59-A6C34878D82A}">
                    <a16:rowId xmlns:a16="http://schemas.microsoft.com/office/drawing/2014/main" val="1455779837"/>
                  </a:ext>
                </a:extLst>
              </a:tr>
              <a:tr h="214610">
                <a:tc>
                  <a:txBody>
                    <a:bodyPr/>
                    <a:lstStyle/>
                    <a:p>
                      <a:pPr marL="0" marR="0" algn="l">
                        <a:lnSpc>
                          <a:spcPct val="115000"/>
                        </a:lnSpc>
                        <a:spcAft>
                          <a:spcPts val="800"/>
                        </a:spcAft>
                        <a:buNone/>
                      </a:pPr>
                      <a:r>
                        <a:rPr lang="en-US" sz="1400" kern="0" dirty="0">
                          <a:effectLst/>
                          <a:latin typeface="Arial Narrow" panose="020B0606020202030204" pitchFamily="34" charset="0"/>
                        </a:rPr>
                        <a:t>Dividends Paid to Members</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164,855 </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3990041890"/>
                  </a:ext>
                </a:extLst>
              </a:tr>
              <a:tr h="214610">
                <a:tc>
                  <a:txBody>
                    <a:bodyPr/>
                    <a:lstStyle/>
                    <a:p>
                      <a:pPr marL="0" marR="0" algn="l">
                        <a:lnSpc>
                          <a:spcPct val="115000"/>
                        </a:lnSpc>
                        <a:spcAft>
                          <a:spcPts val="800"/>
                        </a:spcAft>
                        <a:buNone/>
                      </a:pPr>
                      <a:r>
                        <a:rPr lang="en-US" sz="1400" kern="0">
                          <a:effectLst/>
                          <a:latin typeface="Arial Narrow" panose="020B0606020202030204" pitchFamily="34" charset="0"/>
                        </a:rPr>
                        <a:t>Net Income </a:t>
                      </a:r>
                      <a:endParaRPr lang="en-US"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77,866 </a:t>
                      </a:r>
                      <a:endParaRPr lang="en-US"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4082558756"/>
                  </a:ext>
                </a:extLst>
              </a:tr>
              <a:tr h="215077">
                <a:tc>
                  <a:txBody>
                    <a:bodyPr/>
                    <a:lstStyle/>
                    <a:p>
                      <a:pPr algn="l">
                        <a:lnSpc>
                          <a:spcPct val="115000"/>
                        </a:lnSpc>
                        <a:buNone/>
                      </a:pPr>
                      <a:endParaRPr lang="en-US" sz="1400" kern="100" dirty="0">
                        <a:effectLst/>
                        <a:latin typeface="Arial Narrow" panose="020B0606020202030204" pitchFamily="34" charset="0"/>
                      </a:endParaRPr>
                    </a:p>
                  </a:txBody>
                  <a:tcPr marL="51722" marR="51722" marT="0" marB="0" anchor="b"/>
                </a:tc>
                <a:tc>
                  <a:txBody>
                    <a:bodyPr/>
                    <a:lstStyle/>
                    <a:p>
                      <a:pPr algn="l">
                        <a:lnSpc>
                          <a:spcPct val="115000"/>
                        </a:lnSpc>
                        <a:buNone/>
                      </a:pPr>
                      <a:endParaRPr lang="en-US" sz="1400" kern="100">
                        <a:effectLst/>
                        <a:latin typeface="Arial Narrow" panose="020B0606020202030204" pitchFamily="34" charset="0"/>
                      </a:endParaRPr>
                    </a:p>
                  </a:txBody>
                  <a:tcPr marL="51722" marR="51722" marT="0" marB="0" anchor="b"/>
                </a:tc>
                <a:extLst>
                  <a:ext uri="{0D108BD9-81ED-4DB2-BD59-A6C34878D82A}">
                    <a16:rowId xmlns:a16="http://schemas.microsoft.com/office/drawing/2014/main" val="3478257518"/>
                  </a:ext>
                </a:extLst>
              </a:tr>
              <a:tr h="306517">
                <a:tc>
                  <a:txBody>
                    <a:bodyPr/>
                    <a:lstStyle/>
                    <a:p>
                      <a:pPr marL="0" marR="0" algn="l">
                        <a:lnSpc>
                          <a:spcPct val="115000"/>
                        </a:lnSpc>
                        <a:spcAft>
                          <a:spcPts val="800"/>
                        </a:spcAft>
                        <a:buNone/>
                      </a:pPr>
                      <a:r>
                        <a:rPr lang="en-US" sz="1800" b="1" kern="0" dirty="0">
                          <a:effectLst/>
                          <a:latin typeface="Arial Narrow" panose="020B0606020202030204" pitchFamily="34" charset="0"/>
                        </a:rPr>
                        <a:t>Statement of Financial Condition</a:t>
                      </a:r>
                      <a:endParaRPr lang="en-US" sz="1200" b="1"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algn="l">
                        <a:lnSpc>
                          <a:spcPct val="115000"/>
                        </a:lnSpc>
                        <a:buNone/>
                      </a:pPr>
                      <a:endParaRPr lang="en-US" sz="1400" kern="100">
                        <a:effectLst/>
                        <a:latin typeface="Arial Narrow" panose="020B0606020202030204" pitchFamily="34" charset="0"/>
                      </a:endParaRPr>
                    </a:p>
                  </a:txBody>
                  <a:tcPr marL="51722" marR="51722" marT="0" marB="0" anchor="b"/>
                </a:tc>
                <a:extLst>
                  <a:ext uri="{0D108BD9-81ED-4DB2-BD59-A6C34878D82A}">
                    <a16:rowId xmlns:a16="http://schemas.microsoft.com/office/drawing/2014/main" val="1544598787"/>
                  </a:ext>
                </a:extLst>
              </a:tr>
              <a:tr h="215077">
                <a:tc>
                  <a:txBody>
                    <a:bodyPr/>
                    <a:lstStyle/>
                    <a:p>
                      <a:pPr algn="l">
                        <a:lnSpc>
                          <a:spcPct val="115000"/>
                        </a:lnSpc>
                        <a:buNone/>
                      </a:pPr>
                      <a:endParaRPr lang="en-US" sz="600" kern="100" dirty="0">
                        <a:effectLst/>
                        <a:latin typeface="Arial Narrow" panose="020B0606020202030204" pitchFamily="34" charset="0"/>
                      </a:endParaRPr>
                    </a:p>
                  </a:txBody>
                  <a:tcPr marL="51722" marR="51722" marT="0" marB="0" anchor="b"/>
                </a:tc>
                <a:tc>
                  <a:txBody>
                    <a:bodyPr/>
                    <a:lstStyle/>
                    <a:p>
                      <a:pPr algn="l">
                        <a:lnSpc>
                          <a:spcPct val="115000"/>
                        </a:lnSpc>
                        <a:buNone/>
                      </a:pPr>
                      <a:endParaRPr lang="en-US" sz="1400" kern="100">
                        <a:effectLst/>
                        <a:latin typeface="Arial Narrow" panose="020B0606020202030204" pitchFamily="34" charset="0"/>
                      </a:endParaRPr>
                    </a:p>
                  </a:txBody>
                  <a:tcPr marL="51722" marR="51722" marT="0" marB="0" anchor="b"/>
                </a:tc>
                <a:extLst>
                  <a:ext uri="{0D108BD9-81ED-4DB2-BD59-A6C34878D82A}">
                    <a16:rowId xmlns:a16="http://schemas.microsoft.com/office/drawing/2014/main" val="2368336029"/>
                  </a:ext>
                </a:extLst>
              </a:tr>
              <a:tr h="240035">
                <a:tc>
                  <a:txBody>
                    <a:bodyPr/>
                    <a:lstStyle/>
                    <a:p>
                      <a:pPr marL="0" marR="0" algn="l">
                        <a:lnSpc>
                          <a:spcPct val="115000"/>
                        </a:lnSpc>
                        <a:spcAft>
                          <a:spcPts val="800"/>
                        </a:spcAft>
                        <a:buNone/>
                      </a:pPr>
                      <a:r>
                        <a:rPr lang="en-US" sz="1600" kern="0" dirty="0">
                          <a:effectLst/>
                          <a:latin typeface="Arial Narrow" panose="020B0606020202030204" pitchFamily="34" charset="0"/>
                        </a:rPr>
                        <a:t>Loans to Members</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a:effectLst/>
                          <a:latin typeface="Arial Narrow" panose="020B0606020202030204" pitchFamily="34" charset="0"/>
                        </a:rPr>
                        <a:t> $               8,926,650 </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3816730410"/>
                  </a:ext>
                </a:extLst>
              </a:tr>
              <a:tr h="240035">
                <a:tc>
                  <a:txBody>
                    <a:bodyPr/>
                    <a:lstStyle/>
                    <a:p>
                      <a:pPr marL="0" marR="0" algn="l">
                        <a:lnSpc>
                          <a:spcPct val="115000"/>
                        </a:lnSpc>
                        <a:spcAft>
                          <a:spcPts val="800"/>
                        </a:spcAft>
                        <a:buNone/>
                      </a:pPr>
                      <a:r>
                        <a:rPr lang="en-US" sz="1600" kern="0" dirty="0">
                          <a:effectLst/>
                          <a:latin typeface="Arial Narrow" panose="020B0606020202030204" pitchFamily="34" charset="0"/>
                        </a:rPr>
                        <a:t>Allowance for Loan Loss</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a:effectLst/>
                          <a:latin typeface="Arial Narrow" panose="020B0606020202030204" pitchFamily="34" charset="0"/>
                        </a:rPr>
                        <a:t> $                 (128,576)</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460848145"/>
                  </a:ext>
                </a:extLst>
              </a:tr>
              <a:tr h="240035">
                <a:tc>
                  <a:txBody>
                    <a:bodyPr/>
                    <a:lstStyle/>
                    <a:p>
                      <a:pPr marL="0" marR="0" algn="l">
                        <a:lnSpc>
                          <a:spcPct val="115000"/>
                        </a:lnSpc>
                        <a:spcAft>
                          <a:spcPts val="800"/>
                        </a:spcAft>
                        <a:buNone/>
                      </a:pPr>
                      <a:r>
                        <a:rPr lang="en-US" sz="1600" kern="0" dirty="0">
                          <a:effectLst/>
                          <a:latin typeface="Arial Narrow" panose="020B0606020202030204" pitchFamily="34" charset="0"/>
                        </a:rPr>
                        <a:t>Cash</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a:effectLst/>
                          <a:latin typeface="Arial Narrow" panose="020B0606020202030204" pitchFamily="34" charset="0"/>
                        </a:rPr>
                        <a:t> $                   777,154 </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3442897205"/>
                  </a:ext>
                </a:extLst>
              </a:tr>
              <a:tr h="240035">
                <a:tc>
                  <a:txBody>
                    <a:bodyPr/>
                    <a:lstStyle/>
                    <a:p>
                      <a:pPr marL="0" marR="0" algn="l">
                        <a:lnSpc>
                          <a:spcPct val="115000"/>
                        </a:lnSpc>
                        <a:spcAft>
                          <a:spcPts val="800"/>
                        </a:spcAft>
                        <a:buNone/>
                      </a:pPr>
                      <a:r>
                        <a:rPr lang="en-US" sz="1600" kern="0" dirty="0">
                          <a:effectLst/>
                          <a:latin typeface="Arial Narrow" panose="020B0606020202030204" pitchFamily="34" charset="0"/>
                        </a:rPr>
                        <a:t>Investment</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a:effectLst/>
                          <a:latin typeface="Arial Narrow" panose="020B0606020202030204" pitchFamily="34" charset="0"/>
                        </a:rPr>
                        <a:t> $                   849,000 </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1519811809"/>
                  </a:ext>
                </a:extLst>
              </a:tr>
              <a:tr h="396781">
                <a:tc>
                  <a:txBody>
                    <a:bodyPr/>
                    <a:lstStyle/>
                    <a:p>
                      <a:pPr marL="0" marR="0" algn="l">
                        <a:lnSpc>
                          <a:spcPct val="115000"/>
                        </a:lnSpc>
                        <a:spcAft>
                          <a:spcPts val="800"/>
                        </a:spcAft>
                        <a:buNone/>
                      </a:pPr>
                      <a:r>
                        <a:rPr lang="en-US" sz="1600" kern="0">
                          <a:effectLst/>
                          <a:latin typeface="Arial Narrow" panose="020B0606020202030204" pitchFamily="34" charset="0"/>
                        </a:rPr>
                        <a:t>Catalyst Corp Perpetual Contribute Capital</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1,362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2469058511"/>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NCUA Share Insurance Fund</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68,057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2739553235"/>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Account Receivable</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996664105"/>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Prepaid Expenses</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32,459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495430953"/>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Accrued Income</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21,936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665866893"/>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Fixed Assets</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10,923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1270835635"/>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Other Assets</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2217511232"/>
                  </a:ext>
                </a:extLst>
              </a:tr>
              <a:tr h="240035">
                <a:tc>
                  <a:txBody>
                    <a:bodyPr/>
                    <a:lstStyle/>
                    <a:p>
                      <a:pPr algn="l">
                        <a:lnSpc>
                          <a:spcPct val="115000"/>
                        </a:lnSpc>
                        <a:buNone/>
                      </a:pPr>
                      <a:endParaRPr lang="en-US" sz="1600" kern="100">
                        <a:effectLst/>
                        <a:latin typeface="Arial Narrow" panose="020B0606020202030204" pitchFamily="34" charset="0"/>
                      </a:endParaRPr>
                    </a:p>
                  </a:txBody>
                  <a:tcPr marL="51722" marR="51722" marT="0" marB="0" anchor="b"/>
                </a:tc>
                <a:tc>
                  <a:txBody>
                    <a:bodyPr/>
                    <a:lstStyle/>
                    <a:p>
                      <a:pPr algn="l">
                        <a:lnSpc>
                          <a:spcPct val="115000"/>
                        </a:lnSpc>
                        <a:buNone/>
                      </a:pPr>
                      <a:endParaRPr lang="en-US" sz="1600" kern="100" dirty="0">
                        <a:effectLst/>
                        <a:latin typeface="Arial Narrow" panose="020B0606020202030204" pitchFamily="34" charset="0"/>
                      </a:endParaRPr>
                    </a:p>
                  </a:txBody>
                  <a:tcPr marL="51722" marR="51722" marT="0" marB="0" anchor="b"/>
                </a:tc>
                <a:extLst>
                  <a:ext uri="{0D108BD9-81ED-4DB2-BD59-A6C34878D82A}">
                    <a16:rowId xmlns:a16="http://schemas.microsoft.com/office/drawing/2014/main" val="1624161620"/>
                  </a:ext>
                </a:extLst>
              </a:tr>
              <a:tr h="240035">
                <a:tc>
                  <a:txBody>
                    <a:bodyPr/>
                    <a:lstStyle/>
                    <a:p>
                      <a:pPr marL="0" marR="0" algn="l">
                        <a:lnSpc>
                          <a:spcPct val="115000"/>
                        </a:lnSpc>
                        <a:spcAft>
                          <a:spcPts val="800"/>
                        </a:spcAft>
                        <a:buNone/>
                      </a:pPr>
                      <a:r>
                        <a:rPr lang="en-US" sz="1600" kern="0">
                          <a:effectLst/>
                          <a:latin typeface="Arial Narrow" panose="020B0606020202030204" pitchFamily="34" charset="0"/>
                        </a:rPr>
                        <a:t>Total Assets</a:t>
                      </a:r>
                      <a:endParaRPr lang="en-US"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tc>
                  <a:txBody>
                    <a:bodyPr/>
                    <a:lstStyle/>
                    <a:p>
                      <a:pPr marL="0" marR="0" algn="l">
                        <a:lnSpc>
                          <a:spcPct val="115000"/>
                        </a:lnSpc>
                        <a:spcAft>
                          <a:spcPts val="800"/>
                        </a:spcAft>
                        <a:buNone/>
                      </a:pPr>
                      <a:r>
                        <a:rPr lang="en-US" sz="1400" kern="0" dirty="0">
                          <a:effectLst/>
                          <a:latin typeface="Arial Narrow" panose="020B0606020202030204" pitchFamily="34" charset="0"/>
                        </a:rPr>
                        <a:t> $            10,558,964 </a:t>
                      </a:r>
                      <a:endParaRPr lang="en-US"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51722" marR="51722" marT="0" marB="0" anchor="b"/>
                </a:tc>
                <a:extLst>
                  <a:ext uri="{0D108BD9-81ED-4DB2-BD59-A6C34878D82A}">
                    <a16:rowId xmlns:a16="http://schemas.microsoft.com/office/drawing/2014/main" val="2944174553"/>
                  </a:ext>
                </a:extLst>
              </a:tr>
            </a:tbl>
          </a:graphicData>
        </a:graphic>
      </p:graphicFrame>
    </p:spTree>
    <p:extLst>
      <p:ext uri="{BB962C8B-B14F-4D97-AF65-F5344CB8AC3E}">
        <p14:creationId xmlns:p14="http://schemas.microsoft.com/office/powerpoint/2010/main" val="64088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F6151-024E-1111-49E4-3658A01119AC}"/>
              </a:ext>
            </a:extLst>
          </p:cNvPr>
          <p:cNvPicPr>
            <a:picLocks noChangeAspect="1"/>
          </p:cNvPicPr>
          <p:nvPr/>
        </p:nvPicPr>
        <p:blipFill>
          <a:blip r:embed="rId2"/>
          <a:stretch>
            <a:fillRect/>
          </a:stretch>
        </p:blipFill>
        <p:spPr>
          <a:xfrm>
            <a:off x="308421" y="1006894"/>
            <a:ext cx="11565785" cy="3035220"/>
          </a:xfrm>
          <a:prstGeom prst="rect">
            <a:avLst/>
          </a:prstGeom>
        </p:spPr>
      </p:pic>
      <p:sp>
        <p:nvSpPr>
          <p:cNvPr id="4" name="TextBox 3">
            <a:extLst>
              <a:ext uri="{FF2B5EF4-FFF2-40B4-BE49-F238E27FC236}">
                <a16:creationId xmlns:a16="http://schemas.microsoft.com/office/drawing/2014/main" id="{9799EDE2-98BD-CB88-4AF5-51A16E2E4174}"/>
              </a:ext>
            </a:extLst>
          </p:cNvPr>
          <p:cNvSpPr txBox="1"/>
          <p:nvPr/>
        </p:nvSpPr>
        <p:spPr>
          <a:xfrm>
            <a:off x="1556657" y="4855029"/>
            <a:ext cx="9024257" cy="1446550"/>
          </a:xfrm>
          <a:prstGeom prst="rect">
            <a:avLst/>
          </a:prstGeom>
          <a:noFill/>
        </p:spPr>
        <p:txBody>
          <a:bodyPr wrap="square" rtlCol="0">
            <a:spAutoFit/>
          </a:bodyPr>
          <a:lstStyle/>
          <a:p>
            <a:pPr algn="ctr"/>
            <a:r>
              <a:rPr lang="en-US" sz="4400" dirty="0"/>
              <a:t>DEBIT CARDS &amp; FREE CHECKING AVAILABLE NOW!</a:t>
            </a:r>
          </a:p>
        </p:txBody>
      </p:sp>
    </p:spTree>
    <p:extLst>
      <p:ext uri="{BB962C8B-B14F-4D97-AF65-F5344CB8AC3E}">
        <p14:creationId xmlns:p14="http://schemas.microsoft.com/office/powerpoint/2010/main" val="342963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C014-1F68-C3FA-C23A-A7AB80924570}"/>
              </a:ext>
            </a:extLst>
          </p:cNvPr>
          <p:cNvSpPr>
            <a:spLocks noGrp="1"/>
          </p:cNvSpPr>
          <p:nvPr>
            <p:ph type="title"/>
          </p:nvPr>
        </p:nvSpPr>
        <p:spPr>
          <a:xfrm>
            <a:off x="142821" y="2748642"/>
            <a:ext cx="2633038" cy="2955472"/>
          </a:xfrm>
        </p:spPr>
        <p:txBody>
          <a:bodyPr vert="horz" wrap="square" lIns="91440" tIns="45720" rIns="91440" bIns="45720" rtlCol="0" anchor="t">
            <a:normAutofit/>
          </a:bodyPr>
          <a:lstStyle/>
          <a:p>
            <a:r>
              <a:rPr lang="en-US" b="1" spc="-300" dirty="0">
                <a:solidFill>
                  <a:srgbClr val="66FF33"/>
                </a:solidFill>
                <a:effectLst>
                  <a:outerShdw blurRad="469900" dist="342900" dir="5400000" sy="-20000" rotWithShape="0">
                    <a:prstClr val="black">
                      <a:alpha val="66000"/>
                    </a:prstClr>
                  </a:outerShdw>
                </a:effectLst>
                <a:latin typeface="Amasis MT Pro Black" panose="02040A04050005020304" pitchFamily="18" charset="0"/>
              </a:rPr>
              <a:t>DEBIT CARDS </a:t>
            </a:r>
            <a:br>
              <a:rPr lang="en-US" sz="4000" b="1" spc="-300" dirty="0">
                <a:solidFill>
                  <a:srgbClr val="66FF33"/>
                </a:solidFill>
                <a:effectLst>
                  <a:outerShdw blurRad="469900" dist="342900" dir="5400000" sy="-20000" rotWithShape="0">
                    <a:prstClr val="black">
                      <a:alpha val="66000"/>
                    </a:prstClr>
                  </a:outerShdw>
                </a:effectLst>
                <a:latin typeface="Amasis MT Pro Black" panose="02040A04050005020304" pitchFamily="18" charset="0"/>
              </a:rPr>
            </a:br>
            <a:endParaRPr lang="en-US" sz="4000" b="1" spc="-300" dirty="0">
              <a:solidFill>
                <a:srgbClr val="66FF33"/>
              </a:solidFill>
              <a:effectLst>
                <a:outerShdw blurRad="469900" dist="342900" dir="5400000" sy="-20000" rotWithShape="0">
                  <a:prstClr val="black">
                    <a:alpha val="66000"/>
                  </a:prstClr>
                </a:outerShdw>
              </a:effectLst>
              <a:latin typeface="Amasis MT Pro Black" panose="02040A04050005020304" pitchFamily="18" charset="0"/>
            </a:endParaRPr>
          </a:p>
        </p:txBody>
      </p:sp>
      <p:pic>
        <p:nvPicPr>
          <p:cNvPr id="5" name="Content Placeholder 4">
            <a:extLst>
              <a:ext uri="{FF2B5EF4-FFF2-40B4-BE49-F238E27FC236}">
                <a16:creationId xmlns:a16="http://schemas.microsoft.com/office/drawing/2014/main" id="{4C135530-45D8-E03B-72C8-E449A8B1AF1E}"/>
              </a:ext>
            </a:extLst>
          </p:cNvPr>
          <p:cNvPicPr>
            <a:picLocks noGrp="1" noChangeAspect="1"/>
          </p:cNvPicPr>
          <p:nvPr>
            <p:ph idx="1"/>
          </p:nvPr>
        </p:nvPicPr>
        <p:blipFill>
          <a:blip r:embed="rId3"/>
          <a:stretch>
            <a:fillRect/>
          </a:stretch>
        </p:blipFill>
        <p:spPr>
          <a:xfrm>
            <a:off x="2661620" y="239486"/>
            <a:ext cx="9246929" cy="6357257"/>
          </a:xfrm>
          <a:prstGeom prst="rect">
            <a:avLst/>
          </a:prstGeom>
        </p:spPr>
      </p:pic>
    </p:spTree>
    <p:extLst>
      <p:ext uri="{BB962C8B-B14F-4D97-AF65-F5344CB8AC3E}">
        <p14:creationId xmlns:p14="http://schemas.microsoft.com/office/powerpoint/2010/main" val="2324120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C014-1F68-C3FA-C23A-A7AB80924570}"/>
              </a:ext>
            </a:extLst>
          </p:cNvPr>
          <p:cNvSpPr>
            <a:spLocks noGrp="1"/>
          </p:cNvSpPr>
          <p:nvPr>
            <p:ph type="title"/>
          </p:nvPr>
        </p:nvSpPr>
        <p:spPr>
          <a:xfrm>
            <a:off x="142820" y="2547257"/>
            <a:ext cx="3743379" cy="1785257"/>
          </a:xfrm>
        </p:spPr>
        <p:txBody>
          <a:bodyPr vert="horz" wrap="square" lIns="91440" tIns="45720" rIns="91440" bIns="45720" rtlCol="0" anchor="t">
            <a:noAutofit/>
          </a:bodyPr>
          <a:lstStyle/>
          <a:p>
            <a:r>
              <a:rPr lang="en-US" sz="6000" b="1" spc="-300" dirty="0">
                <a:solidFill>
                  <a:srgbClr val="66FF33"/>
                </a:solidFill>
                <a:effectLst>
                  <a:outerShdw blurRad="469900" dist="342900" dir="5400000" sy="-20000" rotWithShape="0">
                    <a:prstClr val="black">
                      <a:alpha val="66000"/>
                    </a:prstClr>
                  </a:outerShdw>
                </a:effectLst>
                <a:latin typeface="Amasis MT Pro Black" panose="02040A04050005020304" pitchFamily="18" charset="0"/>
              </a:rPr>
              <a:t>ONLINE BANKING</a:t>
            </a:r>
            <a:br>
              <a:rPr lang="en-US" sz="6000" b="1" spc="-300" dirty="0">
                <a:solidFill>
                  <a:srgbClr val="66FF33"/>
                </a:solidFill>
                <a:effectLst>
                  <a:outerShdw blurRad="469900" dist="342900" dir="5400000" sy="-20000" rotWithShape="0">
                    <a:prstClr val="black">
                      <a:alpha val="66000"/>
                    </a:prstClr>
                  </a:outerShdw>
                </a:effectLst>
                <a:latin typeface="Amasis MT Pro Black" panose="02040A04050005020304" pitchFamily="18" charset="0"/>
              </a:rPr>
            </a:br>
            <a:endParaRPr lang="en-US" sz="6000" b="1" spc="-300" dirty="0">
              <a:solidFill>
                <a:srgbClr val="66FF33"/>
              </a:solidFill>
              <a:effectLst>
                <a:outerShdw blurRad="469900" dist="342900" dir="5400000" sy="-20000" rotWithShape="0">
                  <a:prstClr val="black">
                    <a:alpha val="66000"/>
                  </a:prstClr>
                </a:outerShdw>
              </a:effectLst>
              <a:latin typeface="Amasis MT Pro Black" panose="02040A04050005020304" pitchFamily="18" charset="0"/>
            </a:endParaRPr>
          </a:p>
        </p:txBody>
      </p:sp>
      <p:pic>
        <p:nvPicPr>
          <p:cNvPr id="7" name="Content Placeholder 6">
            <a:extLst>
              <a:ext uri="{FF2B5EF4-FFF2-40B4-BE49-F238E27FC236}">
                <a16:creationId xmlns:a16="http://schemas.microsoft.com/office/drawing/2014/main" id="{196EA624-BD40-F5B2-0A1E-87FA58783E57}"/>
              </a:ext>
            </a:extLst>
          </p:cNvPr>
          <p:cNvPicPr>
            <a:picLocks noGrp="1" noChangeAspect="1"/>
          </p:cNvPicPr>
          <p:nvPr>
            <p:ph idx="1"/>
          </p:nvPr>
        </p:nvPicPr>
        <p:blipFill>
          <a:blip r:embed="rId3"/>
          <a:stretch>
            <a:fillRect/>
          </a:stretch>
        </p:blipFill>
        <p:spPr>
          <a:xfrm>
            <a:off x="4894513" y="1371600"/>
            <a:ext cx="6565834" cy="5095295"/>
          </a:xfrm>
        </p:spPr>
      </p:pic>
      <p:sp>
        <p:nvSpPr>
          <p:cNvPr id="8" name="TextBox 7">
            <a:extLst>
              <a:ext uri="{FF2B5EF4-FFF2-40B4-BE49-F238E27FC236}">
                <a16:creationId xmlns:a16="http://schemas.microsoft.com/office/drawing/2014/main" id="{33DE6DE8-56ED-E2B0-C61E-25270CF989D8}"/>
              </a:ext>
            </a:extLst>
          </p:cNvPr>
          <p:cNvSpPr txBox="1"/>
          <p:nvPr/>
        </p:nvSpPr>
        <p:spPr>
          <a:xfrm>
            <a:off x="1861457" y="501805"/>
            <a:ext cx="9797143" cy="769441"/>
          </a:xfrm>
          <a:prstGeom prst="rect">
            <a:avLst/>
          </a:prstGeom>
          <a:noFill/>
        </p:spPr>
        <p:txBody>
          <a:bodyPr wrap="square" rtlCol="0">
            <a:spAutoFit/>
          </a:bodyPr>
          <a:lstStyle/>
          <a:p>
            <a:r>
              <a:rPr lang="en-US" sz="4400" dirty="0">
                <a:solidFill>
                  <a:srgbClr val="66FF33"/>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itsme247.com/367/setup-steps/enroll</a:t>
            </a:r>
            <a:endParaRPr lang="en-US" sz="4400" dirty="0">
              <a:solidFill>
                <a:srgbClr val="66FF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55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F4410A-BFED-BDAA-05CA-B09F48F25063}"/>
              </a:ext>
            </a:extLst>
          </p:cNvPr>
          <p:cNvPicPr>
            <a:picLocks noGrp="1" noChangeAspect="1"/>
          </p:cNvPicPr>
          <p:nvPr>
            <p:ph idx="1"/>
          </p:nvPr>
        </p:nvPicPr>
        <p:blipFill>
          <a:blip r:embed="rId2"/>
          <a:stretch>
            <a:fillRect/>
          </a:stretch>
        </p:blipFill>
        <p:spPr>
          <a:xfrm>
            <a:off x="449206" y="383538"/>
            <a:ext cx="11293587" cy="6090923"/>
          </a:xfrm>
        </p:spPr>
      </p:pic>
    </p:spTree>
    <p:extLst>
      <p:ext uri="{BB962C8B-B14F-4D97-AF65-F5344CB8AC3E}">
        <p14:creationId xmlns:p14="http://schemas.microsoft.com/office/powerpoint/2010/main" val="37458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9FEAA3-B452-6FF7-D4A4-6FC340111905}"/>
              </a:ext>
            </a:extLst>
          </p:cNvPr>
          <p:cNvSpPr txBox="1"/>
          <p:nvPr/>
        </p:nvSpPr>
        <p:spPr>
          <a:xfrm>
            <a:off x="1545021" y="1545021"/>
            <a:ext cx="9154510" cy="1692771"/>
          </a:xfrm>
          <a:prstGeom prst="rect">
            <a:avLst/>
          </a:prstGeom>
          <a:noFill/>
        </p:spPr>
        <p:txBody>
          <a:bodyPr wrap="square" rtlCol="0">
            <a:spAutoFit/>
          </a:bodyPr>
          <a:lstStyle/>
          <a:p>
            <a:pPr algn="ctr"/>
            <a:r>
              <a:rPr lang="en-US" sz="4000" b="1" u="sng" dirty="0"/>
              <a:t>BOARD OF DIRECTOR ELECTIONS</a:t>
            </a:r>
          </a:p>
          <a:p>
            <a:pPr algn="ctr"/>
            <a:endParaRPr lang="en-US" sz="2400" dirty="0"/>
          </a:p>
          <a:p>
            <a:pPr algn="ctr"/>
            <a:r>
              <a:rPr lang="en-US" sz="2000" dirty="0"/>
              <a:t>NOMINATING CHAIR:   Garrett Schatte</a:t>
            </a:r>
          </a:p>
          <a:p>
            <a:pPr algn="ctr"/>
            <a:r>
              <a:rPr lang="en-US" sz="2000" dirty="0"/>
              <a:t>NOMINATING COMMITTEE:  Joe Lemmons &amp; Steve Forsythe</a:t>
            </a:r>
          </a:p>
        </p:txBody>
      </p:sp>
      <p:sp>
        <p:nvSpPr>
          <p:cNvPr id="3" name="TextBox 2">
            <a:extLst>
              <a:ext uri="{FF2B5EF4-FFF2-40B4-BE49-F238E27FC236}">
                <a16:creationId xmlns:a16="http://schemas.microsoft.com/office/drawing/2014/main" id="{5949AD5B-4095-5868-7CD1-0DFE0E7B92A6}"/>
              </a:ext>
            </a:extLst>
          </p:cNvPr>
          <p:cNvSpPr txBox="1"/>
          <p:nvPr/>
        </p:nvSpPr>
        <p:spPr>
          <a:xfrm>
            <a:off x="2459421" y="4340772"/>
            <a:ext cx="6379779" cy="1815882"/>
          </a:xfrm>
          <a:prstGeom prst="rect">
            <a:avLst/>
          </a:prstGeom>
          <a:noFill/>
        </p:spPr>
        <p:txBody>
          <a:bodyPr wrap="square" rtlCol="0">
            <a:spAutoFit/>
          </a:bodyPr>
          <a:lstStyle/>
          <a:p>
            <a:r>
              <a:rPr lang="en-US" sz="2000" b="1" dirty="0"/>
              <a:t>MEMBERS FOR ELECTION:</a:t>
            </a:r>
          </a:p>
          <a:p>
            <a:endParaRPr lang="en-US" sz="2000" b="1" dirty="0"/>
          </a:p>
          <a:p>
            <a:pPr marL="342900" indent="-342900">
              <a:buAutoNum type="arabicPeriod"/>
            </a:pPr>
            <a:r>
              <a:rPr lang="en-US" dirty="0"/>
              <a:t>Gary Adams</a:t>
            </a:r>
          </a:p>
          <a:p>
            <a:pPr marL="342900" indent="-342900">
              <a:buAutoNum type="arabicPeriod"/>
            </a:pPr>
            <a:r>
              <a:rPr lang="en-US" dirty="0"/>
              <a:t>Chris Cleveland</a:t>
            </a:r>
          </a:p>
          <a:p>
            <a:pPr marL="342900" indent="-342900">
              <a:buAutoNum type="arabicPeriod"/>
            </a:pPr>
            <a:r>
              <a:rPr lang="en-US" dirty="0"/>
              <a:t>John Templeton</a:t>
            </a:r>
          </a:p>
          <a:p>
            <a:pPr marL="342900" indent="-342900">
              <a:buAutoNum type="arabicPeriod"/>
            </a:pPr>
            <a:r>
              <a:rPr lang="en-US" dirty="0"/>
              <a:t>Curtis Langley</a:t>
            </a:r>
          </a:p>
        </p:txBody>
      </p:sp>
    </p:spTree>
    <p:extLst>
      <p:ext uri="{BB962C8B-B14F-4D97-AF65-F5344CB8AC3E}">
        <p14:creationId xmlns:p14="http://schemas.microsoft.com/office/powerpoint/2010/main" val="366689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D54D7-D6BA-7074-7504-C6B3406B37D2}"/>
              </a:ext>
            </a:extLst>
          </p:cNvPr>
          <p:cNvSpPr txBox="1"/>
          <p:nvPr/>
        </p:nvSpPr>
        <p:spPr>
          <a:xfrm>
            <a:off x="1334815" y="2413337"/>
            <a:ext cx="10047888" cy="1015663"/>
          </a:xfrm>
          <a:prstGeom prst="rect">
            <a:avLst/>
          </a:prstGeom>
          <a:noFill/>
        </p:spPr>
        <p:txBody>
          <a:bodyPr wrap="square" rtlCol="0" anchor="ctr" anchorCtr="1">
            <a:spAutoFit/>
          </a:bodyPr>
          <a:lstStyle/>
          <a:p>
            <a:pPr algn="ctr"/>
            <a:r>
              <a:rPr lang="en-US" sz="6000" dirty="0">
                <a:latin typeface="Amasis MT Pro Black" panose="02040A04050005020304" pitchFamily="18" charset="0"/>
              </a:rPr>
              <a:t>BOARD OF DIRECTORS</a:t>
            </a:r>
          </a:p>
        </p:txBody>
      </p:sp>
    </p:spTree>
    <p:extLst>
      <p:ext uri="{BB962C8B-B14F-4D97-AF65-F5344CB8AC3E}">
        <p14:creationId xmlns:p14="http://schemas.microsoft.com/office/powerpoint/2010/main" val="86066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0C74BE3A-6351-204E-E298-18AEB92BC2D7}"/>
              </a:ext>
            </a:extLst>
          </p:cNvPr>
          <p:cNvGraphicFramePr/>
          <p:nvPr>
            <p:extLst>
              <p:ext uri="{D42A27DB-BD31-4B8C-83A1-F6EECF244321}">
                <p14:modId xmlns:p14="http://schemas.microsoft.com/office/powerpoint/2010/main" val="4269104154"/>
              </p:ext>
            </p:extLst>
          </p:nvPr>
        </p:nvGraphicFramePr>
        <p:xfrm>
          <a:off x="651641" y="693683"/>
          <a:ext cx="10951779" cy="600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29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1C9B1-9BDB-9CE0-07A6-2E1EDF935069}"/>
              </a:ext>
            </a:extLst>
          </p:cNvPr>
          <p:cNvSpPr txBox="1"/>
          <p:nvPr/>
        </p:nvSpPr>
        <p:spPr>
          <a:xfrm>
            <a:off x="1514338" y="631983"/>
            <a:ext cx="8294914" cy="5632311"/>
          </a:xfrm>
          <a:prstGeom prst="rect">
            <a:avLst/>
          </a:prstGeom>
          <a:noFill/>
        </p:spPr>
        <p:txBody>
          <a:bodyPr wrap="square" rtlCol="0">
            <a:spAutoFit/>
          </a:bodyPr>
          <a:lstStyle/>
          <a:p>
            <a:pPr algn="ctr"/>
            <a:r>
              <a:rPr lang="en-US" sz="4000" b="1" dirty="0">
                <a:latin typeface="Amasis MT Pro Black" panose="02040A04050005020304" pitchFamily="18" charset="0"/>
              </a:rPr>
              <a:t>THANK YOU FOR ATTENDING OUR 64th ANNUAL MEETING!</a:t>
            </a:r>
          </a:p>
          <a:p>
            <a:pPr algn="ctr"/>
            <a:endParaRPr lang="en-US" sz="4000" b="1" dirty="0">
              <a:latin typeface="Amasis MT Pro Black" panose="02040A04050005020304" pitchFamily="18" charset="0"/>
            </a:endParaRPr>
          </a:p>
          <a:p>
            <a:pPr algn="ctr"/>
            <a:r>
              <a:rPr lang="en-US" sz="4000" b="1" dirty="0">
                <a:latin typeface="Amasis MT Pro Black" panose="02040A04050005020304" pitchFamily="18" charset="0"/>
              </a:rPr>
              <a:t>SCHOOL SUPPLY DRIVE FOR CCISD – AREA WITH HEAVIEST WINS $1000 SCHOLORSHIP FUND.  </a:t>
            </a:r>
          </a:p>
          <a:p>
            <a:pPr algn="ctr"/>
            <a:endParaRPr lang="en-US" sz="4000" b="1" dirty="0">
              <a:latin typeface="Amasis MT Pro Black" panose="02040A04050005020304" pitchFamily="18" charset="0"/>
            </a:endParaRPr>
          </a:p>
          <a:p>
            <a:pPr algn="ctr"/>
            <a:r>
              <a:rPr lang="en-US" sz="4000" b="1">
                <a:latin typeface="Amasis MT Pro Black" panose="02040A04050005020304" pitchFamily="18" charset="0"/>
              </a:rPr>
              <a:t>BOOTH # 604</a:t>
            </a:r>
            <a:endParaRPr lang="en-US" sz="4000" b="1" dirty="0">
              <a:latin typeface="Amasis MT Pro Black" panose="02040A04050005020304" pitchFamily="18" charset="0"/>
            </a:endParaRPr>
          </a:p>
        </p:txBody>
      </p:sp>
    </p:spTree>
    <p:extLst>
      <p:ext uri="{BB962C8B-B14F-4D97-AF65-F5344CB8AC3E}">
        <p14:creationId xmlns:p14="http://schemas.microsoft.com/office/powerpoint/2010/main" val="394827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STEVE FORSYTHE</a:t>
            </a:r>
            <a:b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CHAIRMAN</a:t>
            </a:r>
          </a:p>
        </p:txBody>
      </p:sp>
      <p:pic>
        <p:nvPicPr>
          <p:cNvPr id="1026" name="Picture 2" descr="Steve Forsythe">
            <a:extLst>
              <a:ext uri="{FF2B5EF4-FFF2-40B4-BE49-F238E27FC236}">
                <a16:creationId xmlns:a16="http://schemas.microsoft.com/office/drawing/2014/main" id="{4B18DA06-E8A2-E9D8-D06E-6639794D3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88" r="1" b="19533"/>
          <a:stretch/>
        </p:blipFill>
        <p:spPr bwMode="auto">
          <a:xfrm>
            <a:off x="1343309" y="10"/>
            <a:ext cx="4476182" cy="3409940"/>
          </a:xfrm>
          <a:prstGeom prst="rect">
            <a:avLst/>
          </a:prstGeom>
          <a:noFill/>
          <a:effectLst>
            <a:reflection blurRad="38100" stA="52000" endA="300" endPos="30000" dir="5400000" sy="-100000" algn="bl" rotWithShape="0"/>
            <a:softEdge rad="190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JOE LEMMONS</a:t>
            </a:r>
            <a:b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VICE CHAIRMAN</a:t>
            </a:r>
          </a:p>
        </p:txBody>
      </p:sp>
      <p:pic>
        <p:nvPicPr>
          <p:cNvPr id="2052" name="Picture 4" descr="Joseph Lemmons">
            <a:extLst>
              <a:ext uri="{FF2B5EF4-FFF2-40B4-BE49-F238E27FC236}">
                <a16:creationId xmlns:a16="http://schemas.microsoft.com/office/drawing/2014/main" id="{05C4C728-F080-7FF5-275F-7FE327662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995" r="1" b="12825"/>
          <a:stretch/>
        </p:blipFill>
        <p:spPr bwMode="auto">
          <a:xfrm>
            <a:off x="1343309" y="10"/>
            <a:ext cx="4476182" cy="3409940"/>
          </a:xfrm>
          <a:prstGeom prst="rect">
            <a:avLst/>
          </a:prstGeom>
          <a:noFill/>
          <a:effectLst>
            <a:reflection blurRad="38100" stA="52000" endA="300" endPos="30000" dir="5400000" sy="-100000" algn="bl" rotWithShape="0"/>
            <a:softEdge rad="190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4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BEVERLEY SCHROEDTER</a:t>
            </a:r>
            <a:b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SECRETARY</a:t>
            </a:r>
          </a:p>
        </p:txBody>
      </p:sp>
      <p:pic>
        <p:nvPicPr>
          <p:cNvPr id="3074" name="Picture 2" descr="Beverley Schroedter">
            <a:extLst>
              <a:ext uri="{FF2B5EF4-FFF2-40B4-BE49-F238E27FC236}">
                <a16:creationId xmlns:a16="http://schemas.microsoft.com/office/drawing/2014/main" id="{2C7ED4BC-1927-A4ED-5073-41B2B2DDE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18" r="1" b="17703"/>
          <a:stretch/>
        </p:blipFill>
        <p:spPr bwMode="auto">
          <a:xfrm>
            <a:off x="1343309" y="10"/>
            <a:ext cx="4476182" cy="3409940"/>
          </a:xfrm>
          <a:prstGeom prst="rect">
            <a:avLst/>
          </a:prstGeom>
          <a:noFill/>
          <a:effectLst>
            <a:reflection blurRad="38100" stA="52000" endA="300" endPos="30000" dir="5400000" sy="-100000" algn="bl" rotWithShape="0"/>
            <a:softEdge rad="190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658366" y="3695068"/>
            <a:ext cx="6376477" cy="2511111"/>
          </a:xfrm>
        </p:spPr>
        <p:txBody>
          <a:bodyPr vert="horz" wrap="non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RAY PIENIAZEK</a:t>
            </a:r>
            <a:b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TREASURER</a:t>
            </a:r>
          </a:p>
        </p:txBody>
      </p:sp>
      <p:sp>
        <p:nvSpPr>
          <p:cNvPr id="4103" name="Title 1">
            <a:extLst>
              <a:ext uri="{FF2B5EF4-FFF2-40B4-BE49-F238E27FC236}">
                <a16:creationId xmlns:a16="http://schemas.microsoft.com/office/drawing/2014/main" id="{F277FA25-B6B8-44CA-B095-1BC1FD60099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4105" name="Rounded Rectangle 18">
            <a:extLst>
              <a:ext uri="{FF2B5EF4-FFF2-40B4-BE49-F238E27FC236}">
                <a16:creationId xmlns:a16="http://schemas.microsoft.com/office/drawing/2014/main" id="{F160911A-F75F-4376-B588-A5D201AE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700" y="1340663"/>
            <a:ext cx="4023360" cy="402336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ay Pieniazek">
            <a:extLst>
              <a:ext uri="{FF2B5EF4-FFF2-40B4-BE49-F238E27FC236}">
                <a16:creationId xmlns:a16="http://schemas.microsoft.com/office/drawing/2014/main" id="{BF4D21BD-A313-A981-A0DB-65DC091A4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952"/>
          <a:stretch/>
        </p:blipFill>
        <p:spPr bwMode="auto">
          <a:xfrm>
            <a:off x="7819472" y="1660703"/>
            <a:ext cx="3415817" cy="33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3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658366" y="3695068"/>
            <a:ext cx="6376477" cy="2511111"/>
          </a:xfrm>
        </p:spPr>
        <p:txBody>
          <a:bodyPr vert="horz" wrap="non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DON HENSON</a:t>
            </a:r>
            <a:b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DIRECTOR</a:t>
            </a:r>
          </a:p>
        </p:txBody>
      </p:sp>
      <p:sp>
        <p:nvSpPr>
          <p:cNvPr id="5127" name="Title 1">
            <a:extLst>
              <a:ext uri="{FF2B5EF4-FFF2-40B4-BE49-F238E27FC236}">
                <a16:creationId xmlns:a16="http://schemas.microsoft.com/office/drawing/2014/main" id="{F277FA25-B6B8-44CA-B095-1BC1FD60099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5129" name="Rounded Rectangle 18">
            <a:extLst>
              <a:ext uri="{FF2B5EF4-FFF2-40B4-BE49-F238E27FC236}">
                <a16:creationId xmlns:a16="http://schemas.microsoft.com/office/drawing/2014/main" id="{F160911A-F75F-4376-B588-A5D201AE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700" y="1340663"/>
            <a:ext cx="4023360" cy="402336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onald Henson">
            <a:extLst>
              <a:ext uri="{FF2B5EF4-FFF2-40B4-BE49-F238E27FC236}">
                <a16:creationId xmlns:a16="http://schemas.microsoft.com/office/drawing/2014/main" id="{2ADB564A-4A9B-920C-CADB-8753A71F7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952"/>
          <a:stretch/>
        </p:blipFill>
        <p:spPr bwMode="auto">
          <a:xfrm>
            <a:off x="7819472" y="1660703"/>
            <a:ext cx="3415817" cy="33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6C983B-669F-4099-AB0F-EE924B3B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658366" y="3695068"/>
            <a:ext cx="6376477" cy="2511111"/>
          </a:xfrm>
        </p:spPr>
        <p:txBody>
          <a:bodyPr vert="horz" wrap="square" lIns="91440" tIns="45720" rIns="91440" bIns="45720" rtlCol="0" anchor="t">
            <a:normAutofit/>
          </a:bodyPr>
          <a:lstStyle/>
          <a:p>
            <a:pPr algn="r"/>
            <a:r>
              <a:rPr lang="en-US" sz="7200" spc="-300">
                <a:gradFill flip="none" rotWithShape="1">
                  <a:gsLst>
                    <a:gs pos="32000">
                      <a:srgbClr val="E3E3E3"/>
                    </a:gs>
                    <a:gs pos="0">
                      <a:srgbClr val="969696"/>
                    </a:gs>
                    <a:gs pos="100000">
                      <a:srgbClr val="FFFFFF"/>
                    </a:gs>
                  </a:gsLst>
                  <a:lin ang="8100000" scaled="1"/>
                  <a:tileRect/>
                </a:gradFill>
                <a:effectLst>
                  <a:outerShdw blurRad="469900" dist="342900" dir="5400000" sy="-20000" rotWithShape="0">
                    <a:prstClr val="black">
                      <a:alpha val="66000"/>
                    </a:prstClr>
                  </a:outerShdw>
                </a:effectLst>
              </a:rPr>
              <a:t>GARY ADAMS</a:t>
            </a:r>
            <a:br>
              <a:rPr lang="en-US" sz="7200" spc="-300">
                <a:gradFill flip="none" rotWithShape="1">
                  <a:gsLst>
                    <a:gs pos="32000">
                      <a:srgbClr val="E3E3E3"/>
                    </a:gs>
                    <a:gs pos="0">
                      <a:srgbClr val="969696"/>
                    </a:gs>
                    <a:gs pos="100000">
                      <a:srgbClr val="FFFFFF"/>
                    </a:gs>
                  </a:gsLst>
                  <a:lin ang="8100000" scaled="1"/>
                  <a:tileRect/>
                </a:gradFill>
                <a:effectLst>
                  <a:outerShdw blurRad="469900" dist="342900" dir="5400000" sy="-20000" rotWithShape="0">
                    <a:prstClr val="black">
                      <a:alpha val="66000"/>
                    </a:prstClr>
                  </a:outerShdw>
                </a:effectLst>
              </a:rPr>
            </a:br>
            <a:r>
              <a:rPr lang="en-US" sz="7200" spc="-300">
                <a:gradFill flip="none" rotWithShape="1">
                  <a:gsLst>
                    <a:gs pos="32000">
                      <a:srgbClr val="E3E3E3"/>
                    </a:gs>
                    <a:gs pos="0">
                      <a:srgbClr val="969696"/>
                    </a:gs>
                    <a:gs pos="100000">
                      <a:srgbClr val="FFFFFF"/>
                    </a:gs>
                  </a:gsLst>
                  <a:lin ang="8100000" scaled="1"/>
                  <a:tileRect/>
                </a:gradFill>
                <a:effectLst>
                  <a:outerShdw blurRad="469900" dist="342900" dir="5400000" sy="-20000" rotWithShape="0">
                    <a:prstClr val="black">
                      <a:alpha val="66000"/>
                    </a:prstClr>
                  </a:outerShdw>
                </a:effectLst>
              </a:rPr>
              <a:t>DIRECTOR</a:t>
            </a:r>
          </a:p>
        </p:txBody>
      </p:sp>
      <p:sp>
        <p:nvSpPr>
          <p:cNvPr id="6153" name="Title 1">
            <a:extLst>
              <a:ext uri="{FF2B5EF4-FFF2-40B4-BE49-F238E27FC236}">
                <a16:creationId xmlns:a16="http://schemas.microsoft.com/office/drawing/2014/main" id="{FC1F8E27-8303-4D52-BCC3-97F6D77EF12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6155" name="Rounded Rectangle 18">
            <a:extLst>
              <a:ext uri="{FF2B5EF4-FFF2-40B4-BE49-F238E27FC236}">
                <a16:creationId xmlns:a16="http://schemas.microsoft.com/office/drawing/2014/main" id="{4A5E1CEE-750A-4BE0-A649-AD40A7A9F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700" y="1340663"/>
            <a:ext cx="4023360" cy="402336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ary Adams">
            <a:extLst>
              <a:ext uri="{FF2B5EF4-FFF2-40B4-BE49-F238E27FC236}">
                <a16:creationId xmlns:a16="http://schemas.microsoft.com/office/drawing/2014/main" id="{44FADBE6-D350-5434-D5B9-594F7D38C4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5740" y="1660703"/>
            <a:ext cx="3383281" cy="338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925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3AE-DF98-46A2-68B4-08E9FA941334}"/>
              </a:ext>
            </a:extLst>
          </p:cNvPr>
          <p:cNvSpPr>
            <a:spLocks noGrp="1"/>
          </p:cNvSpPr>
          <p:nvPr>
            <p:ph type="title"/>
          </p:nvPr>
        </p:nvSpPr>
        <p:spPr>
          <a:xfrm>
            <a:off x="220717" y="3598546"/>
            <a:ext cx="6768662" cy="2506972"/>
          </a:xfrm>
        </p:spPr>
        <p:txBody>
          <a:bodyPr vert="horz" wrap="square" lIns="91440" tIns="45720" rIns="91440" bIns="45720" rtlCol="0" anchor="t">
            <a:normAutofit fontScale="90000"/>
          </a:bodyPr>
          <a:lstStyle/>
          <a:p>
            <a:pPr algn="r"/>
            <a:r>
              <a:rPr lang="en-US" sz="67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GARRETT SCHATTTE</a:t>
            </a:r>
            <a:b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DIRECTOR</a:t>
            </a:r>
          </a:p>
        </p:txBody>
      </p:sp>
      <p:pic>
        <p:nvPicPr>
          <p:cNvPr id="4" name="Picture 3" descr="A person with a beard&#10;&#10;Description automatically generated">
            <a:extLst>
              <a:ext uri="{FF2B5EF4-FFF2-40B4-BE49-F238E27FC236}">
                <a16:creationId xmlns:a16="http://schemas.microsoft.com/office/drawing/2014/main" id="{48B97D08-40A3-0CB4-11FF-2033BD3158AC}"/>
              </a:ext>
            </a:extLst>
          </p:cNvPr>
          <p:cNvPicPr>
            <a:picLocks noChangeAspect="1"/>
          </p:cNvPicPr>
          <p:nvPr/>
        </p:nvPicPr>
        <p:blipFill>
          <a:blip r:embed="rId3"/>
          <a:stretch>
            <a:fillRect/>
          </a:stretch>
        </p:blipFill>
        <p:spPr>
          <a:xfrm>
            <a:off x="7363332" y="643464"/>
            <a:ext cx="3707640" cy="4943520"/>
          </a:xfrm>
          <a:prstGeom prst="rect">
            <a:avLst/>
          </a:prstGeom>
        </p:spPr>
      </p:pic>
    </p:spTree>
    <p:extLst>
      <p:ext uri="{BB962C8B-B14F-4D97-AF65-F5344CB8AC3E}">
        <p14:creationId xmlns:p14="http://schemas.microsoft.com/office/powerpoint/2010/main" val="11244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356</TotalTime>
  <Words>638</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Algerian</vt:lpstr>
      <vt:lpstr>Amasis MT Pro Black</vt:lpstr>
      <vt:lpstr>Aptos</vt:lpstr>
      <vt:lpstr>Arial</vt:lpstr>
      <vt:lpstr>Arial Narrow</vt:lpstr>
      <vt:lpstr>Corbel</vt:lpstr>
      <vt:lpstr>Times New Roman</vt:lpstr>
      <vt:lpstr>Depth</vt:lpstr>
      <vt:lpstr>PowerPoint Presentation</vt:lpstr>
      <vt:lpstr>PowerPoint Presentation</vt:lpstr>
      <vt:lpstr>STEVE FORSYTHE CHAIRMAN</vt:lpstr>
      <vt:lpstr>JOE LEMMONS VICE CHAIRMAN</vt:lpstr>
      <vt:lpstr>BEVERLEY SCHROEDTER SECRETARY</vt:lpstr>
      <vt:lpstr>RAY PIENIAZEK TREASURER</vt:lpstr>
      <vt:lpstr>DON HENSON DIRECTOR</vt:lpstr>
      <vt:lpstr>GARY ADAMS DIRECTOR</vt:lpstr>
      <vt:lpstr>GARRETT SCHATTTE DIRECTOR</vt:lpstr>
      <vt:lpstr>PowerPoint Presentation</vt:lpstr>
      <vt:lpstr>PowerPoint Presentation</vt:lpstr>
      <vt:lpstr>PowerPoint Presentation</vt:lpstr>
      <vt:lpstr>PowerPoint Presentation</vt:lpstr>
      <vt:lpstr>PowerPoint Presentation</vt:lpstr>
      <vt:lpstr>PowerPoint Presentation</vt:lpstr>
      <vt:lpstr>DEBIT CARDS  </vt:lpstr>
      <vt:lpstr>ONLINE BANKING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Meredith Hartmann</dc:creator>
  <cp:lastModifiedBy>Meredith Hartmann</cp:lastModifiedBy>
  <cp:revision>6</cp:revision>
  <dcterms:created xsi:type="dcterms:W3CDTF">2024-07-24T14:17:51Z</dcterms:created>
  <dcterms:modified xsi:type="dcterms:W3CDTF">2025-07-23T06:19:56Z</dcterms:modified>
</cp:coreProperties>
</file>